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62" r:id="rId3"/>
    <p:sldId id="343" r:id="rId4"/>
    <p:sldId id="351" r:id="rId5"/>
    <p:sldId id="344" r:id="rId6"/>
    <p:sldId id="345" r:id="rId7"/>
    <p:sldId id="268" r:id="rId8"/>
    <p:sldId id="270" r:id="rId9"/>
    <p:sldId id="346" r:id="rId10"/>
    <p:sldId id="347" r:id="rId11"/>
    <p:sldId id="348" r:id="rId12"/>
    <p:sldId id="349" r:id="rId13"/>
    <p:sldId id="352" r:id="rId14"/>
    <p:sldId id="353" r:id="rId15"/>
    <p:sldId id="354" r:id="rId16"/>
    <p:sldId id="350" r:id="rId17"/>
    <p:sldId id="355" r:id="rId18"/>
    <p:sldId id="356" r:id="rId19"/>
    <p:sldId id="357" r:id="rId20"/>
    <p:sldId id="365" r:id="rId21"/>
    <p:sldId id="31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9028"/>
    <a:srgbClr val="FF3399"/>
    <a:srgbClr val="FFCCCC"/>
    <a:srgbClr val="FFCCFF"/>
    <a:srgbClr val="DCFAFA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63" d="100"/>
          <a:sy n="63" d="100"/>
        </p:scale>
        <p:origin x="7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0B545-28AE-4A92-9C85-591F96B369FF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3AF4F-7075-4C2C-B3E6-32BC59232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03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5790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32027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0972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5790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0972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5790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0972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5790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0972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117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82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84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4607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5975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31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035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54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91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282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2870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eOV1oz3xHo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UeOV1oz3xHo?feature=oembed" TargetMode="Externa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eOV1oz3xHo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join/ZRwGaVKgR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004776" y="2264071"/>
            <a:ext cx="10182447" cy="3625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ko-KR" altLang="en-US" dirty="0"/>
              <a:t> </a:t>
            </a:r>
            <a:br>
              <a:rPr lang="ko-KR" altLang="en-US" dirty="0"/>
            </a:br>
            <a:br>
              <a:rPr lang="ko-KR" altLang="en-US" dirty="0"/>
            </a:br>
            <a:br>
              <a:rPr lang="ko-KR" altLang="en-US" dirty="0"/>
            </a:br>
            <a:br>
              <a:rPr lang="ko-KR" altLang="en-US" dirty="0"/>
            </a:br>
            <a:r>
              <a:rPr lang="ko-KR" altLang="en-US" dirty="0"/>
              <a:t>재외동포를 위한 한국어</a:t>
            </a:r>
            <a:r>
              <a:rPr lang="en-US" altLang="ko-KR" dirty="0"/>
              <a:t>(</a:t>
            </a:r>
            <a:r>
              <a:rPr lang="ko-KR" altLang="en-US" dirty="0"/>
              <a:t>영어권</a:t>
            </a:r>
            <a:r>
              <a:rPr lang="en-US" altLang="ko-KR" dirty="0"/>
              <a:t>)</a:t>
            </a:r>
            <a:br>
              <a:rPr lang="en-US" altLang="ko-KR" dirty="0"/>
            </a:br>
            <a:r>
              <a:rPr lang="ko-KR" altLang="en-US" dirty="0"/>
              <a:t> </a:t>
            </a:r>
            <a:br>
              <a:rPr lang="ko-KR" altLang="en-US" dirty="0"/>
            </a:br>
            <a:r>
              <a:rPr lang="en-US" altLang="ko-KR" dirty="0"/>
              <a:t>6-1 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6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ko-KR" alt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</a:t>
            </a:r>
            <a:r>
              <a:rPr kumimoji="0" lang="en-US" altLang="ko-KR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(NAKS)</a:t>
            </a:r>
            <a:endParaRPr kumimoji="0" lang="ko-KR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F3259F5-6A4F-4099-9DBE-CEEB60F87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77" y="238933"/>
            <a:ext cx="2144046" cy="21440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78C35CE-FCF1-4C77-9EE4-11141605B128}"/>
              </a:ext>
            </a:extLst>
          </p:cNvPr>
          <p:cNvGrpSpPr/>
          <p:nvPr/>
        </p:nvGrpSpPr>
        <p:grpSpPr>
          <a:xfrm>
            <a:off x="8475405" y="3974294"/>
            <a:ext cx="2777613" cy="2731306"/>
            <a:chOff x="9022080" y="1279773"/>
            <a:chExt cx="3627120" cy="332615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BF47737-301F-4DE1-A9EC-7762E503DAF0}"/>
                </a:ext>
              </a:extLst>
            </p:cNvPr>
            <p:cNvSpPr/>
            <p:nvPr/>
          </p:nvSpPr>
          <p:spPr>
            <a:xfrm>
              <a:off x="9022080" y="1279773"/>
              <a:ext cx="3627120" cy="332615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2BF1A6-0B59-4797-AF0A-9D2B58000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7963" b="76667" l="36042" r="82240">
                          <a14:foregroundMark x1="57292" y1="62593" x2="56510" y2="67315"/>
                          <a14:foregroundMark x1="56510" y1="67315" x2="57240" y2="68704"/>
                          <a14:foregroundMark x1="63229" y1="65000" x2="63229" y2="67130"/>
                          <a14:foregroundMark x1="62865" y1="63704" x2="63021" y2="64167"/>
                          <a14:foregroundMark x1="63073" y1="63796" x2="63229" y2="64167"/>
                          <a14:foregroundMark x1="61406" y1="46759" x2="61406" y2="46759"/>
                          <a14:foregroundMark x1="61458" y1="47222" x2="61771" y2="48704"/>
                          <a14:foregroundMark x1="61667" y1="49352" x2="61667" y2="50185"/>
                          <a14:foregroundMark x1="61927" y1="50648" x2="61927" y2="51389"/>
                          <a14:foregroundMark x1="60156" y1="50000" x2="60156" y2="50000"/>
                          <a14:foregroundMark x1="59271" y1="48519" x2="59271" y2="48426"/>
                          <a14:foregroundMark x1="57396" y1="46204" x2="57396" y2="46204"/>
                          <a14:foregroundMark x1="57969" y1="45556" x2="57969" y2="45556"/>
                          <a14:foregroundMark x1="57188" y1="46296" x2="56615" y2="47222"/>
                          <a14:foregroundMark x1="48594" y1="38704" x2="49531" y2="40370"/>
                          <a14:foregroundMark x1="49896" y1="54815" x2="50417" y2="55556"/>
                          <a14:foregroundMark x1="45469" y1="46481" x2="44896" y2="48333"/>
                          <a14:foregroundMark x1="50729" y1="55370" x2="51302" y2="55370"/>
                          <a14:foregroundMark x1="44479" y1="56019" x2="44479" y2="56389"/>
                          <a14:foregroundMark x1="45469" y1="50741" x2="45885" y2="50741"/>
                          <a14:foregroundMark x1="41042" y1="43519" x2="41615" y2="46111"/>
                          <a14:foregroundMark x1="36094" y1="36019" x2="36406" y2="36852"/>
                          <a14:foregroundMark x1="37083" y1="36019" x2="37135" y2="36667"/>
                          <a14:foregroundMark x1="36667" y1="36204" x2="36771" y2="37037"/>
                          <a14:foregroundMark x1="38490" y1="36574" x2="38490" y2="36667"/>
                          <a14:foregroundMark x1="36354" y1="36111" x2="36458" y2="36667"/>
                          <a14:foregroundMark x1="38229" y1="36667" x2="38281" y2="36389"/>
                          <a14:foregroundMark x1="37760" y1="36389" x2="37396" y2="37870"/>
                          <a14:foregroundMark x1="36771" y1="37315" x2="36771" y2="37963"/>
                          <a14:foregroundMark x1="36042" y1="37685" x2="36458" y2="37500"/>
                          <a14:foregroundMark x1="38229" y1="36667" x2="37656" y2="36019"/>
                          <a14:foregroundMark x1="37188" y1="35741" x2="36510" y2="36759"/>
                          <a14:foregroundMark x1="37083" y1="38333" x2="37240" y2="38704"/>
                          <a14:foregroundMark x1="37917" y1="37315" x2="37500" y2="36204"/>
                          <a14:foregroundMark x1="38281" y1="37407" x2="39219" y2="37407"/>
                          <a14:foregroundMark x1="38333" y1="36111" x2="38958" y2="36759"/>
                          <a14:foregroundMark x1="38750" y1="37870" x2="38906" y2="38056"/>
                          <a14:foregroundMark x1="37552" y1="37963" x2="38646" y2="37778"/>
                          <a14:foregroundMark x1="37813" y1="37315" x2="38542" y2="37963"/>
                          <a14:foregroundMark x1="38906" y1="37870" x2="38646" y2="35833"/>
                          <a14:foregroundMark x1="38646" y1="35185" x2="37969" y2="36389"/>
                          <a14:foregroundMark x1="39063" y1="37870" x2="39115" y2="38519"/>
                          <a14:foregroundMark x1="38177" y1="34537" x2="38229" y2="35278"/>
                          <a14:foregroundMark x1="36771" y1="34722" x2="36771" y2="35741"/>
                          <a14:foregroundMark x1="38854" y1="35741" x2="39323" y2="36481"/>
                          <a14:foregroundMark x1="39792" y1="34722" x2="39740" y2="36204"/>
                          <a14:foregroundMark x1="39688" y1="37778" x2="40417" y2="37963"/>
                          <a14:foregroundMark x1="40469" y1="36574" x2="40365" y2="36759"/>
                          <a14:foregroundMark x1="41458" y1="34537" x2="41771" y2="35370"/>
                          <a14:foregroundMark x1="41458" y1="36574" x2="43229" y2="37407"/>
                          <a14:foregroundMark x1="40833" y1="37685" x2="43073" y2="37500"/>
                          <a14:foregroundMark x1="40469" y1="38148" x2="42552" y2="38333"/>
                          <a14:foregroundMark x1="42969" y1="38148" x2="45417" y2="37315"/>
                          <a14:foregroundMark x1="44375" y1="36852" x2="43958" y2="36574"/>
                          <a14:foregroundMark x1="45260" y1="36574" x2="44010" y2="36667"/>
                          <a14:foregroundMark x1="70365" y1="62407" x2="70365" y2="62130"/>
                          <a14:foregroundMark x1="82240" y1="58889" x2="82240" y2="58889"/>
                          <a14:foregroundMark x1="40313" y1="35185" x2="40313" y2="35370"/>
                          <a14:foregroundMark x1="40313" y1="35370" x2="40156" y2="35926"/>
                          <a14:foregroundMark x1="39115" y1="35370" x2="42865" y2="36481"/>
                          <a14:foregroundMark x1="42865" y1="36481" x2="39896" y2="35185"/>
                          <a14:foregroundMark x1="39896" y1="35185" x2="40156" y2="35185"/>
                          <a14:foregroundMark x1="43021" y1="36111" x2="42917" y2="36667"/>
                          <a14:foregroundMark x1="43021" y1="36481" x2="43021" y2="36481"/>
                          <a14:foregroundMark x1="44115" y1="36204" x2="45625" y2="36019"/>
                          <a14:foregroundMark x1="43229" y1="35093" x2="43490" y2="36667"/>
                          <a14:foregroundMark x1="39375" y1="37963" x2="39115" y2="38333"/>
                          <a14:foregroundMark x1="36875" y1="38333" x2="39688" y2="39167"/>
                          <a14:foregroundMark x1="39688" y1="39167" x2="42552" y2="38426"/>
                          <a14:foregroundMark x1="42552" y1="38426" x2="45417" y2="38519"/>
                          <a14:foregroundMark x1="45417" y1="38519" x2="45833" y2="38333"/>
                          <a14:foregroundMark x1="49479" y1="39815" x2="51094" y2="43519"/>
                          <a14:foregroundMark x1="50990" y1="47222" x2="49688" y2="48519"/>
                          <a14:foregroundMark x1="41771" y1="45741" x2="42031" y2="47870"/>
                          <a14:foregroundMark x1="51927" y1="56019" x2="52396" y2="57593"/>
                          <a14:foregroundMark x1="52083" y1="58611" x2="52552" y2="60648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4913" t="21919" r="33831" b="17100"/>
            <a:stretch/>
          </p:blipFill>
          <p:spPr>
            <a:xfrm>
              <a:off x="9357383" y="1404752"/>
              <a:ext cx="2917041" cy="32011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EAE574-A683-4352-9794-002EE2A00206}"/>
              </a:ext>
            </a:extLst>
          </p:cNvPr>
          <p:cNvSpPr/>
          <p:nvPr/>
        </p:nvSpPr>
        <p:spPr>
          <a:xfrm>
            <a:off x="603158" y="296271"/>
            <a:ext cx="4680042" cy="664412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3200" b="1" dirty="0">
                <a:latin typeface="+mn-ea"/>
              </a:rPr>
              <a:t>Unit 03</a:t>
            </a:r>
            <a:r>
              <a:rPr lang="ko-KR" altLang="en-US" sz="3200" b="1" dirty="0">
                <a:latin typeface="+mn-ea"/>
              </a:rPr>
              <a:t> </a:t>
            </a:r>
            <a:r>
              <a:rPr lang="ko-KR" altLang="en-US" sz="3200" dirty="0">
                <a:latin typeface="+mn-ea"/>
              </a:rPr>
              <a:t>문법 </a:t>
            </a:r>
            <a:r>
              <a:rPr lang="en-US" altLang="ko-KR" sz="3200" dirty="0">
                <a:latin typeface="+mn-ea"/>
              </a:rPr>
              <a:t>2 </a:t>
            </a:r>
            <a:r>
              <a:rPr lang="ko-KR" altLang="en-US" sz="3200" dirty="0">
                <a:latin typeface="+mn-ea"/>
              </a:rPr>
              <a:t>조차</a:t>
            </a:r>
            <a:endParaRPr lang="en-US" sz="3200" dirty="0"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78B17-8510-4F7C-B675-ED7DEECBCBBC}"/>
              </a:ext>
            </a:extLst>
          </p:cNvPr>
          <p:cNvSpPr txBox="1"/>
          <p:nvPr/>
        </p:nvSpPr>
        <p:spPr>
          <a:xfrm>
            <a:off x="-1" y="4965571"/>
            <a:ext cx="12192000" cy="991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b="1" dirty="0">
                <a:latin typeface="+mn-ea"/>
              </a:rPr>
              <a:t>엄마 없는 세상은 </a:t>
            </a:r>
            <a:r>
              <a:rPr lang="ko-KR" altLang="en-US" sz="5400" b="1" dirty="0">
                <a:solidFill>
                  <a:srgbClr val="FF0000"/>
                </a:solidFill>
                <a:latin typeface="+mn-ea"/>
              </a:rPr>
              <a:t>생각조차</a:t>
            </a:r>
            <a:r>
              <a:rPr lang="ko-KR" altLang="en-US" sz="3600" b="1" dirty="0">
                <a:latin typeface="+mn-ea"/>
              </a:rPr>
              <a:t> 할 수 없어요</a:t>
            </a:r>
            <a:r>
              <a:rPr lang="en-US" altLang="ko-KR" sz="3600" b="1" dirty="0">
                <a:latin typeface="+mn-ea"/>
              </a:rPr>
              <a:t>.</a:t>
            </a:r>
            <a:endParaRPr lang="en-US" altLang="ko-KR" sz="4000" b="1" dirty="0"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38F90C-D897-4B3D-980A-2B0DD914A69F}"/>
              </a:ext>
            </a:extLst>
          </p:cNvPr>
          <p:cNvSpPr txBox="1"/>
          <p:nvPr/>
        </p:nvSpPr>
        <p:spPr>
          <a:xfrm>
            <a:off x="3805852" y="1216579"/>
            <a:ext cx="8386147" cy="2256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b="1" dirty="0">
                <a:latin typeface="+mn-ea"/>
              </a:rPr>
              <a:t>선생님</a:t>
            </a:r>
            <a:r>
              <a:rPr lang="en-US" altLang="ko-KR" sz="3000" dirty="0">
                <a:latin typeface="+mn-ea"/>
              </a:rPr>
              <a:t>: </a:t>
            </a:r>
            <a:r>
              <a:rPr lang="ko-KR" altLang="en-US" sz="3000" dirty="0">
                <a:latin typeface="+mn-ea"/>
              </a:rPr>
              <a:t>이 학생은 엄마가 갑자기 돌아가셨어요</a:t>
            </a:r>
            <a:r>
              <a:rPr lang="en-US" altLang="ko-KR" sz="3000" dirty="0">
                <a:latin typeface="+mn-ea"/>
              </a:rPr>
              <a:t>. </a:t>
            </a:r>
            <a:r>
              <a:rPr lang="ko-KR" altLang="en-US" sz="3000" dirty="0">
                <a:latin typeface="+mn-ea"/>
              </a:rPr>
              <a:t>그래서 슬퍼하고 있어요</a:t>
            </a:r>
            <a:r>
              <a:rPr lang="en-US" altLang="ko-KR" sz="3000" dirty="0">
                <a:latin typeface="+mn-ea"/>
              </a:rPr>
              <a:t>. </a:t>
            </a:r>
            <a:r>
              <a:rPr lang="ko-KR" altLang="en-US" sz="3000" dirty="0">
                <a:latin typeface="+mn-ea"/>
              </a:rPr>
              <a:t>친한 </a:t>
            </a:r>
            <a:r>
              <a:rPr lang="ko-KR" altLang="en-US" sz="3000" b="1" dirty="0">
                <a:solidFill>
                  <a:srgbClr val="FF0000"/>
                </a:solidFill>
                <a:latin typeface="+mn-ea"/>
              </a:rPr>
              <a:t>친구들조차</a:t>
            </a:r>
            <a:r>
              <a:rPr lang="ko-KR" altLang="en-US" sz="3000" dirty="0">
                <a:latin typeface="+mn-ea"/>
              </a:rPr>
              <a:t> 지금은 만나고 싶지 않아요</a:t>
            </a:r>
            <a:r>
              <a:rPr lang="en-US" altLang="ko-KR" sz="3000" dirty="0">
                <a:latin typeface="+mn-ea"/>
              </a:rPr>
              <a:t>. </a:t>
            </a:r>
            <a:r>
              <a:rPr lang="ko-KR" altLang="en-US" sz="3000" u="sng" dirty="0">
                <a:latin typeface="+mn-ea"/>
              </a:rPr>
              <a:t>그 무엇</a:t>
            </a:r>
            <a:r>
              <a:rPr lang="ko-KR" altLang="en-US" sz="3000" b="1" u="sng" dirty="0">
                <a:solidFill>
                  <a:srgbClr val="FF0000"/>
                </a:solidFill>
                <a:latin typeface="+mn-ea"/>
              </a:rPr>
              <a:t>도</a:t>
            </a:r>
            <a:r>
              <a:rPr lang="ko-KR" altLang="en-US" sz="30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z="3000" dirty="0">
                <a:latin typeface="+mn-ea"/>
              </a:rPr>
              <a:t>엄마를 대신할 수 없을 것만 같아요</a:t>
            </a:r>
            <a:r>
              <a:rPr lang="en-US" altLang="ko-KR" sz="3000" dirty="0">
                <a:latin typeface="+mn-ea"/>
              </a:rPr>
              <a:t>.</a:t>
            </a:r>
            <a:endParaRPr lang="en-US" sz="3000" dirty="0">
              <a:latin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58B6D1-4935-4EC5-9127-4AF075DD505C}"/>
              </a:ext>
            </a:extLst>
          </p:cNvPr>
          <p:cNvGrpSpPr/>
          <p:nvPr/>
        </p:nvGrpSpPr>
        <p:grpSpPr>
          <a:xfrm>
            <a:off x="603158" y="1173525"/>
            <a:ext cx="3202693" cy="2870078"/>
            <a:chOff x="603158" y="1173525"/>
            <a:chExt cx="3202693" cy="28700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63B9AF-1347-433B-85CF-75ECBAF1C6F1}"/>
                </a:ext>
              </a:extLst>
            </p:cNvPr>
            <p:cNvSpPr txBox="1"/>
            <p:nvPr/>
          </p:nvSpPr>
          <p:spPr>
            <a:xfrm rot="5400000">
              <a:off x="2402320" y="2628519"/>
              <a:ext cx="25608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/>
                <a:t>©</a:t>
              </a:r>
              <a:r>
                <a:rPr lang="en-US" sz="1000" dirty="0" err="1"/>
                <a:t>cliparts.zone</a:t>
              </a:r>
              <a:endParaRPr lang="en-US" sz="1000" dirty="0"/>
            </a:p>
          </p:txBody>
        </p:sp>
        <p:pic>
          <p:nvPicPr>
            <p:cNvPr id="1028" name="Picture 4" descr="Loner Cliparts - Cliparts Zone">
              <a:extLst>
                <a:ext uri="{FF2B5EF4-FFF2-40B4-BE49-F238E27FC236}">
                  <a16:creationId xmlns:a16="http://schemas.microsoft.com/office/drawing/2014/main" id="{30972003-696B-4B01-B767-1FFF96748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58" y="1173525"/>
              <a:ext cx="2975081" cy="2870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BDE991-EE7A-4A84-9F02-11B0B9EC4195}"/>
              </a:ext>
            </a:extLst>
          </p:cNvPr>
          <p:cNvSpPr/>
          <p:nvPr/>
        </p:nvSpPr>
        <p:spPr>
          <a:xfrm>
            <a:off x="7275871" y="3521353"/>
            <a:ext cx="4581832" cy="1492349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>
                <a:solidFill>
                  <a:schemeClr val="tx1"/>
                </a:solidFill>
              </a:rPr>
              <a:t>도 </a:t>
            </a:r>
            <a:r>
              <a:rPr lang="en-US" altLang="ko-KR" sz="3200" b="1" dirty="0">
                <a:solidFill>
                  <a:schemeClr val="tx1"/>
                </a:solidFill>
              </a:rPr>
              <a:t>vs </a:t>
            </a:r>
            <a:r>
              <a:rPr lang="ko-KR" altLang="en-US" sz="3200" b="1" dirty="0">
                <a:solidFill>
                  <a:schemeClr val="tx1"/>
                </a:solidFill>
              </a:rPr>
              <a:t>조차</a:t>
            </a:r>
            <a:endParaRPr lang="en-US" altLang="ko-KR" sz="3200" b="1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They are similar, but </a:t>
            </a:r>
            <a:r>
              <a:rPr lang="ko-KR" altLang="en-US" sz="2800" dirty="0">
                <a:solidFill>
                  <a:schemeClr val="tx1"/>
                </a:solidFill>
              </a:rPr>
              <a:t>조차 </a:t>
            </a:r>
            <a:r>
              <a:rPr lang="en-US" altLang="ko-KR" sz="2800" dirty="0">
                <a:solidFill>
                  <a:schemeClr val="tx1"/>
                </a:solidFill>
              </a:rPr>
              <a:t>delivers stronger feeling.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42152B-88C2-4A9E-A088-DED155DA2A21}"/>
              </a:ext>
            </a:extLst>
          </p:cNvPr>
          <p:cNvSpPr/>
          <p:nvPr/>
        </p:nvSpPr>
        <p:spPr>
          <a:xfrm>
            <a:off x="538621" y="130462"/>
            <a:ext cx="6319379" cy="664412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3200" b="1" dirty="0">
                <a:latin typeface="+mn-ea"/>
              </a:rPr>
              <a:t>Unit 04</a:t>
            </a:r>
            <a:r>
              <a:rPr lang="ko-KR" altLang="en-US" sz="3200" b="1" dirty="0">
                <a:latin typeface="+mn-ea"/>
              </a:rPr>
              <a:t> </a:t>
            </a:r>
            <a:r>
              <a:rPr lang="ko-KR" altLang="en-US" sz="3200" dirty="0">
                <a:latin typeface="+mn-ea"/>
              </a:rPr>
              <a:t>문법 </a:t>
            </a:r>
            <a:r>
              <a:rPr lang="en-US" altLang="ko-KR" sz="3200" dirty="0">
                <a:latin typeface="+mn-ea"/>
              </a:rPr>
              <a:t>1 -(</a:t>
            </a:r>
            <a:r>
              <a:rPr lang="ko-KR" altLang="en-US" sz="3200" dirty="0">
                <a:latin typeface="+mn-ea"/>
              </a:rPr>
              <a:t>으</a:t>
            </a:r>
            <a:r>
              <a:rPr lang="en-US" altLang="ko-KR" sz="3200" dirty="0">
                <a:latin typeface="+mn-ea"/>
              </a:rPr>
              <a:t>)</a:t>
            </a:r>
            <a:r>
              <a:rPr lang="ko-KR" altLang="en-US" sz="3200" dirty="0">
                <a:latin typeface="+mn-ea"/>
              </a:rPr>
              <a:t>므로</a:t>
            </a:r>
            <a:endParaRPr lang="en-US" sz="3200" dirty="0"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226B7-7E7F-47D2-B800-62FDC823F030}"/>
              </a:ext>
            </a:extLst>
          </p:cNvPr>
          <p:cNvSpPr txBox="1"/>
          <p:nvPr/>
        </p:nvSpPr>
        <p:spPr>
          <a:xfrm>
            <a:off x="640080" y="4537801"/>
            <a:ext cx="10911840" cy="1581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600" b="1" dirty="0">
                <a:latin typeface="+mn-ea"/>
              </a:rPr>
              <a:t>한국은 바다가 </a:t>
            </a:r>
            <a:r>
              <a:rPr lang="ko-KR" altLang="en-US" sz="4800" b="1" dirty="0">
                <a:solidFill>
                  <a:srgbClr val="FF0000"/>
                </a:solidFill>
                <a:latin typeface="+mn-ea"/>
              </a:rPr>
              <a:t>가까우므로</a:t>
            </a:r>
            <a:r>
              <a:rPr lang="ko-KR" altLang="en-US" sz="3600" b="1" dirty="0">
                <a:latin typeface="+mn-ea"/>
              </a:rPr>
              <a:t> 신선한 해산물 요리를 </a:t>
            </a:r>
            <a:endParaRPr lang="en-US" altLang="ko-KR" sz="36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ko-KR" altLang="en-US" sz="3600" b="1" dirty="0">
                <a:latin typeface="+mn-ea"/>
              </a:rPr>
              <a:t>쉽게 먹을 수 있다</a:t>
            </a:r>
            <a:r>
              <a:rPr lang="en-US" altLang="ko-KR" sz="3600" b="1" dirty="0">
                <a:latin typeface="+mn-ea"/>
              </a:rPr>
              <a:t>.</a:t>
            </a:r>
            <a:endParaRPr lang="en-US" sz="3200" b="1" dirty="0">
              <a:latin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7C3E4A-EC53-47FF-A7B5-A163723A6344}"/>
              </a:ext>
            </a:extLst>
          </p:cNvPr>
          <p:cNvSpPr txBox="1"/>
          <p:nvPr/>
        </p:nvSpPr>
        <p:spPr>
          <a:xfrm>
            <a:off x="538621" y="2160352"/>
            <a:ext cx="8070038" cy="59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dirty="0">
                <a:solidFill>
                  <a:srgbClr val="00B050"/>
                </a:solidFill>
                <a:latin typeface="+mn-ea"/>
              </a:rPr>
              <a:t>조쉬</a:t>
            </a:r>
            <a:r>
              <a:rPr lang="en-US" altLang="ko-KR" sz="3000" dirty="0">
                <a:solidFill>
                  <a:srgbClr val="00B050"/>
                </a:solidFill>
                <a:latin typeface="+mn-ea"/>
              </a:rPr>
              <a:t>: </a:t>
            </a:r>
            <a:r>
              <a:rPr lang="ko-KR" altLang="en-US" sz="3000" dirty="0">
                <a:solidFill>
                  <a:srgbClr val="00B050"/>
                </a:solidFill>
                <a:latin typeface="+mn-ea"/>
              </a:rPr>
              <a:t>해양 진출이 유리할 것 같아요</a:t>
            </a:r>
            <a:r>
              <a:rPr lang="en-US" altLang="ko-KR" sz="3000" dirty="0">
                <a:solidFill>
                  <a:srgbClr val="00B050"/>
                </a:solidFill>
                <a:latin typeface="+mn-ea"/>
              </a:rPr>
              <a:t>.</a:t>
            </a:r>
            <a:endParaRPr lang="en-US" sz="3000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69E5B-C4B5-442F-A739-037A619F7408}"/>
              </a:ext>
            </a:extLst>
          </p:cNvPr>
          <p:cNvSpPr txBox="1"/>
          <p:nvPr/>
        </p:nvSpPr>
        <p:spPr>
          <a:xfrm>
            <a:off x="538620" y="984568"/>
            <a:ext cx="8747619" cy="114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b="1" dirty="0">
                <a:latin typeface="+mn-ea"/>
              </a:rPr>
              <a:t>선생님</a:t>
            </a:r>
            <a:r>
              <a:rPr lang="en-US" altLang="ko-KR" sz="3000" dirty="0">
                <a:latin typeface="+mn-ea"/>
              </a:rPr>
              <a:t>: </a:t>
            </a:r>
            <a:r>
              <a:rPr lang="ko-KR" altLang="en-US" sz="3000" dirty="0">
                <a:latin typeface="+mn-ea"/>
              </a:rPr>
              <a:t>한국은 삼면이 바다로 둘러싸여 있어요</a:t>
            </a:r>
            <a:r>
              <a:rPr lang="en-US" altLang="ko-KR" sz="3000" dirty="0">
                <a:latin typeface="+mn-ea"/>
              </a:rPr>
              <a:t>. </a:t>
            </a:r>
            <a:r>
              <a:rPr lang="ko-KR" altLang="en-US" sz="3000" dirty="0">
                <a:latin typeface="+mn-ea"/>
              </a:rPr>
              <a:t>그래서 여러 유리한 점이 있을 텐데</a:t>
            </a:r>
            <a:r>
              <a:rPr lang="en-US" altLang="ko-KR" sz="3000" dirty="0">
                <a:latin typeface="+mn-ea"/>
              </a:rPr>
              <a:t>, </a:t>
            </a:r>
            <a:r>
              <a:rPr lang="ko-KR" altLang="en-US" sz="3000" dirty="0">
                <a:latin typeface="+mn-ea"/>
              </a:rPr>
              <a:t>어떤 걸까요</a:t>
            </a:r>
            <a:r>
              <a:rPr lang="en-US" altLang="ko-KR" sz="3000" dirty="0">
                <a:latin typeface="+mn-ea"/>
              </a:rPr>
              <a:t>?</a:t>
            </a:r>
            <a:endParaRPr lang="en-US" sz="3000" dirty="0">
              <a:latin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A37CA-55DB-4100-A237-0C321338FF3A}"/>
              </a:ext>
            </a:extLst>
          </p:cNvPr>
          <p:cNvSpPr txBox="1"/>
          <p:nvPr/>
        </p:nvSpPr>
        <p:spPr>
          <a:xfrm>
            <a:off x="538621" y="2795268"/>
            <a:ext cx="8070038" cy="114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b="1" dirty="0">
                <a:latin typeface="+mn-ea"/>
              </a:rPr>
              <a:t>선생님</a:t>
            </a:r>
            <a:r>
              <a:rPr lang="en-US" altLang="ko-KR" sz="3000" dirty="0">
                <a:latin typeface="+mn-ea"/>
              </a:rPr>
              <a:t>: </a:t>
            </a:r>
            <a:r>
              <a:rPr lang="ko-KR" altLang="en-US" sz="3000" dirty="0">
                <a:latin typeface="+mn-ea"/>
              </a:rPr>
              <a:t>맞아요</a:t>
            </a:r>
            <a:r>
              <a:rPr lang="en-US" altLang="ko-KR" sz="3000" dirty="0">
                <a:latin typeface="+mn-ea"/>
              </a:rPr>
              <a:t>. </a:t>
            </a:r>
            <a:r>
              <a:rPr lang="ko-KR" altLang="en-US" sz="3000" dirty="0">
                <a:latin typeface="+mn-ea"/>
              </a:rPr>
              <a:t>삼면이 바다로 둘러싸여 </a:t>
            </a:r>
            <a:r>
              <a:rPr lang="ko-KR" altLang="en-US" sz="3000" b="1" dirty="0">
                <a:solidFill>
                  <a:srgbClr val="FF0000"/>
                </a:solidFill>
                <a:latin typeface="+mn-ea"/>
              </a:rPr>
              <a:t>있으므로</a:t>
            </a:r>
            <a:r>
              <a:rPr lang="ko-KR" altLang="en-US" sz="3000" dirty="0">
                <a:latin typeface="+mn-ea"/>
              </a:rPr>
              <a:t> 해양 진출이 유리해요</a:t>
            </a:r>
            <a:r>
              <a:rPr lang="en-US" altLang="ko-KR" sz="3000" dirty="0">
                <a:latin typeface="+mn-ea"/>
              </a:rPr>
              <a:t>.</a:t>
            </a:r>
            <a:endParaRPr lang="en-US" sz="3000" dirty="0">
              <a:latin typeface="+mn-e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E8FAAA-C871-4359-8B7B-ADEE0D9B9813}"/>
              </a:ext>
            </a:extLst>
          </p:cNvPr>
          <p:cNvGrpSpPr/>
          <p:nvPr/>
        </p:nvGrpSpPr>
        <p:grpSpPr>
          <a:xfrm>
            <a:off x="9147280" y="882141"/>
            <a:ext cx="2773831" cy="3151072"/>
            <a:chOff x="8740143" y="21739"/>
            <a:chExt cx="2773831" cy="3151072"/>
          </a:xfrm>
        </p:grpSpPr>
        <p:pic>
          <p:nvPicPr>
            <p:cNvPr id="13" name="Picture 2" descr="Free Teacher Speaking Cliparts, Download Free Clip Art, Free Clip ...">
              <a:extLst>
                <a:ext uri="{FF2B5EF4-FFF2-40B4-BE49-F238E27FC236}">
                  <a16:creationId xmlns:a16="http://schemas.microsoft.com/office/drawing/2014/main" id="{7D6839B9-218A-4C4D-A363-8661E670A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0143" y="21739"/>
              <a:ext cx="2773831" cy="3151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9A98D3-F823-4B59-8EB9-B7233F935A35}"/>
                </a:ext>
              </a:extLst>
            </p:cNvPr>
            <p:cNvSpPr txBox="1"/>
            <p:nvPr/>
          </p:nvSpPr>
          <p:spPr>
            <a:xfrm rot="4222828">
              <a:off x="9981076" y="1415440"/>
              <a:ext cx="25608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©clipart-library.com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046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EAE574-A683-4352-9794-002EE2A00206}"/>
              </a:ext>
            </a:extLst>
          </p:cNvPr>
          <p:cNvSpPr/>
          <p:nvPr/>
        </p:nvSpPr>
        <p:spPr>
          <a:xfrm>
            <a:off x="603158" y="296271"/>
            <a:ext cx="6539322" cy="664412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3200" b="1" dirty="0">
                <a:latin typeface="+mn-ea"/>
              </a:rPr>
              <a:t>Unit 04</a:t>
            </a:r>
            <a:r>
              <a:rPr lang="ko-KR" altLang="en-US" sz="3200" b="1" dirty="0">
                <a:latin typeface="+mn-ea"/>
              </a:rPr>
              <a:t> </a:t>
            </a:r>
            <a:r>
              <a:rPr lang="ko-KR" altLang="en-US" sz="3200" dirty="0">
                <a:latin typeface="+mn-ea"/>
              </a:rPr>
              <a:t>문법 </a:t>
            </a:r>
            <a:r>
              <a:rPr lang="en-US" altLang="ko-KR" sz="3200" dirty="0">
                <a:latin typeface="+mn-ea"/>
              </a:rPr>
              <a:t>2 –(</a:t>
            </a:r>
            <a:r>
              <a:rPr lang="ko-KR" altLang="en-US" sz="3200" dirty="0">
                <a:latin typeface="+mn-ea"/>
              </a:rPr>
              <a:t>으</a:t>
            </a:r>
            <a:r>
              <a:rPr lang="en-US" altLang="ko-KR" sz="3200" dirty="0">
                <a:latin typeface="+mn-ea"/>
              </a:rPr>
              <a:t>)</a:t>
            </a:r>
            <a:r>
              <a:rPr lang="ko-KR" altLang="en-US" sz="3200" dirty="0">
                <a:latin typeface="+mn-ea"/>
              </a:rPr>
              <a:t>로 볼 때</a:t>
            </a:r>
            <a:endParaRPr lang="en-US" sz="3200" dirty="0"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78B17-8510-4F7C-B675-ED7DEECBCBBC}"/>
              </a:ext>
            </a:extLst>
          </p:cNvPr>
          <p:cNvSpPr txBox="1"/>
          <p:nvPr/>
        </p:nvSpPr>
        <p:spPr>
          <a:xfrm>
            <a:off x="449317" y="4495072"/>
            <a:ext cx="11293367" cy="157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600" b="1" dirty="0">
                <a:latin typeface="+mn-ea"/>
              </a:rPr>
              <a:t>문자의 </a:t>
            </a:r>
            <a:r>
              <a:rPr lang="ko-KR" altLang="en-US" sz="4800" b="1" dirty="0">
                <a:solidFill>
                  <a:srgbClr val="FF0000"/>
                </a:solidFill>
                <a:latin typeface="+mn-ea"/>
              </a:rPr>
              <a:t>과학성으로 볼 때 </a:t>
            </a:r>
            <a:r>
              <a:rPr lang="ko-KR" altLang="en-US" sz="3600" b="1" dirty="0">
                <a:latin typeface="+mn-ea"/>
              </a:rPr>
              <a:t>한글은 세계 최고라고 할 수 있어요</a:t>
            </a:r>
            <a:r>
              <a:rPr lang="en-US" altLang="ko-KR" sz="3600" b="1" dirty="0">
                <a:latin typeface="+mn-ea"/>
              </a:rPr>
              <a:t>.</a:t>
            </a:r>
            <a:endParaRPr lang="en-US" altLang="ko-KR" sz="4000" b="1" dirty="0"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38F90C-D897-4B3D-980A-2B0DD914A69F}"/>
              </a:ext>
            </a:extLst>
          </p:cNvPr>
          <p:cNvSpPr txBox="1"/>
          <p:nvPr/>
        </p:nvSpPr>
        <p:spPr>
          <a:xfrm>
            <a:off x="4908332" y="1573930"/>
            <a:ext cx="6684579" cy="1702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b="1" dirty="0">
                <a:latin typeface="+mn-ea"/>
              </a:rPr>
              <a:t>선생님</a:t>
            </a:r>
            <a:r>
              <a:rPr lang="en-US" altLang="ko-KR" sz="3000" dirty="0">
                <a:latin typeface="+mn-ea"/>
              </a:rPr>
              <a:t>: </a:t>
            </a:r>
            <a:r>
              <a:rPr lang="ko-KR" altLang="en-US" sz="3000" dirty="0">
                <a:latin typeface="+mn-ea"/>
              </a:rPr>
              <a:t>한국어는 </a:t>
            </a:r>
            <a:r>
              <a:rPr lang="ko-KR" altLang="en-US" sz="3000" b="1" dirty="0">
                <a:solidFill>
                  <a:srgbClr val="FF0000"/>
                </a:solidFill>
                <a:latin typeface="+mn-ea"/>
              </a:rPr>
              <a:t>사용자 수로 볼 때 </a:t>
            </a:r>
            <a:r>
              <a:rPr lang="ko-KR" altLang="en-US" sz="3000" dirty="0">
                <a:latin typeface="+mn-ea"/>
              </a:rPr>
              <a:t>전 세계 언어 중에서 열세 번째로 많은 사람들이 사용하는 언어예요</a:t>
            </a:r>
            <a:r>
              <a:rPr lang="en-US" altLang="ko-KR" sz="3000" dirty="0">
                <a:latin typeface="+mn-ea"/>
              </a:rPr>
              <a:t>.</a:t>
            </a:r>
            <a:endParaRPr lang="en-US" sz="3000" dirty="0">
              <a:latin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A11FFD-5226-401B-A471-7C3A478AA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63" b="76667" l="36042" r="82240">
                        <a14:foregroundMark x1="61406" y1="46759" x2="61406" y2="46759"/>
                        <a14:foregroundMark x1="61458" y1="47222" x2="61771" y2="48704"/>
                        <a14:foregroundMark x1="61667" y1="49352" x2="61667" y2="50185"/>
                        <a14:foregroundMark x1="61927" y1="50648" x2="61927" y2="51389"/>
                        <a14:foregroundMark x1="60156" y1="50000" x2="60156" y2="50000"/>
                        <a14:foregroundMark x1="59271" y1="48519" x2="59271" y2="48426"/>
                        <a14:foregroundMark x1="57396" y1="46204" x2="57396" y2="46204"/>
                        <a14:foregroundMark x1="57969" y1="45556" x2="57969" y2="45556"/>
                        <a14:foregroundMark x1="57188" y1="46296" x2="56615" y2="47222"/>
                        <a14:foregroundMark x1="48594" y1="38704" x2="49531" y2="40370"/>
                        <a14:foregroundMark x1="49896" y1="54815" x2="50417" y2="55556"/>
                        <a14:foregroundMark x1="45469" y1="46481" x2="44896" y2="48333"/>
                        <a14:foregroundMark x1="50729" y1="55370" x2="51302" y2="55370"/>
                        <a14:foregroundMark x1="44479" y1="56019" x2="44479" y2="56389"/>
                        <a14:foregroundMark x1="45469" y1="50741" x2="45885" y2="50741"/>
                        <a14:foregroundMark x1="41042" y1="43519" x2="41615" y2="46111"/>
                        <a14:foregroundMark x1="70365" y1="62407" x2="70365" y2="62130"/>
                        <a14:foregroundMark x1="82240" y1="58889" x2="82240" y2="58889"/>
                        <a14:foregroundMark x1="49479" y1="39815" x2="51094" y2="43519"/>
                        <a14:foregroundMark x1="50990" y1="47222" x2="49688" y2="48519"/>
                        <a14:foregroundMark x1="41771" y1="45741" x2="42031" y2="47870"/>
                        <a14:foregroundMark x1="51927" y1="56019" x2="52396" y2="57593"/>
                        <a14:foregroundMark x1="52083" y1="58611" x2="52552" y2="60648"/>
                        <a14:backgroundMark x1="36406" y1="36389" x2="40365" y2="33981"/>
                        <a14:backgroundMark x1="40365" y1="33981" x2="37031" y2="37315"/>
                        <a14:backgroundMark x1="37031" y1="37315" x2="40990" y2="37870"/>
                        <a14:backgroundMark x1="40990" y1="37870" x2="44896" y2="37315"/>
                        <a14:backgroundMark x1="44896" y1="37315" x2="40885" y2="37963"/>
                        <a14:backgroundMark x1="40885" y1="37963" x2="40313" y2="35926"/>
                        <a14:backgroundMark x1="57083" y1="61019" x2="53385" y2="64259"/>
                        <a14:backgroundMark x1="53385" y1="64259" x2="54531" y2="70833"/>
                        <a14:backgroundMark x1="54531" y1="70833" x2="57760" y2="74444"/>
                        <a14:backgroundMark x1="57760" y1="74444" x2="61771" y2="74630"/>
                        <a14:backgroundMark x1="61771" y1="74630" x2="63958" y2="68611"/>
                        <a14:backgroundMark x1="63958" y1="68611" x2="62865" y2="62222"/>
                        <a14:backgroundMark x1="62865" y1="62222" x2="58750" y2="59630"/>
                        <a14:backgroundMark x1="58750" y1="59630" x2="62604" y2="61296"/>
                        <a14:backgroundMark x1="62604" y1="61296" x2="63542" y2="65370"/>
                        <a14:backgroundMark x1="58073" y1="61852" x2="55677" y2="66852"/>
                        <a14:backgroundMark x1="55677" y1="66852" x2="59010" y2="62963"/>
                        <a14:backgroundMark x1="59010" y1="62963" x2="55833" y2="69259"/>
                        <a14:backgroundMark x1="55833" y1="69259" x2="59844" y2="69167"/>
                        <a14:backgroundMark x1="59844" y1="69167" x2="63073" y2="65278"/>
                        <a14:backgroundMark x1="63073" y1="65278" x2="59427" y2="67315"/>
                        <a14:backgroundMark x1="59427" y1="67315" x2="58281" y2="67222"/>
                        <a14:backgroundMark x1="44948" y1="37037" x2="40781" y2="35370"/>
                        <a14:backgroundMark x1="40781" y1="35370" x2="36927" y2="36667"/>
                        <a14:backgroundMark x1="36927" y1="36667" x2="43073" y2="35648"/>
                        <a14:backgroundMark x1="43073" y1="35648" x2="43229" y2="35556"/>
                        <a14:backgroundMark x1="45729" y1="35278" x2="44844" y2="35370"/>
                        <a14:backgroundMark x1="36094" y1="35833" x2="36510" y2="36389"/>
                        <a14:backgroundMark x1="45104" y1="38889" x2="45469" y2="36759"/>
                        <a14:backgroundMark x1="44583" y1="36481" x2="45521" y2="38056"/>
                        <a14:backgroundMark x1="45260" y1="39074" x2="45729" y2="382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922" t="35090" r="36620" b="27206"/>
          <a:stretch/>
        </p:blipFill>
        <p:spPr>
          <a:xfrm>
            <a:off x="876427" y="1053009"/>
            <a:ext cx="3581315" cy="307815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69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4B3091-1CE5-4081-A495-FE5793F23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86" t="13650" r="12321" b="28572"/>
          <a:stretch/>
        </p:blipFill>
        <p:spPr>
          <a:xfrm>
            <a:off x="171569" y="250372"/>
            <a:ext cx="11848861" cy="543197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54432EF-6962-450E-8606-22A3F273DFE8}"/>
              </a:ext>
            </a:extLst>
          </p:cNvPr>
          <p:cNvSpPr/>
          <p:nvPr/>
        </p:nvSpPr>
        <p:spPr>
          <a:xfrm>
            <a:off x="8577943" y="250372"/>
            <a:ext cx="3385456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/>
              <a:t>교과서 </a:t>
            </a:r>
            <a:r>
              <a:rPr lang="en-US" altLang="ko-KR" sz="2800" dirty="0"/>
              <a:t>51</a:t>
            </a:r>
            <a:r>
              <a:rPr lang="ko-KR" altLang="en-US" sz="2800" dirty="0"/>
              <a:t>쪽</a:t>
            </a:r>
            <a:endParaRPr lang="en-US" sz="2800" dirty="0"/>
          </a:p>
        </p:txBody>
      </p:sp>
      <p:sp>
        <p:nvSpPr>
          <p:cNvPr id="4" name="Google Shape;182;p29">
            <a:extLst>
              <a:ext uri="{FF2B5EF4-FFF2-40B4-BE49-F238E27FC236}">
                <a16:creationId xmlns:a16="http://schemas.microsoft.com/office/drawing/2014/main" id="{3BD6CCD7-C0E3-4E89-85A4-EB87439E0F16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61E07D-348C-4FF3-A3D2-8DFF77EC7F02}"/>
              </a:ext>
            </a:extLst>
          </p:cNvPr>
          <p:cNvSpPr txBox="1"/>
          <p:nvPr/>
        </p:nvSpPr>
        <p:spPr>
          <a:xfrm>
            <a:off x="3940629" y="3198167"/>
            <a:ext cx="2841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rgbClr val="FF0000"/>
                </a:solidFill>
              </a:rPr>
              <a:t>비싸지 않을 뿐더러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F7370-CF56-4F8C-9CDA-CBA75F560B35}"/>
              </a:ext>
            </a:extLst>
          </p:cNvPr>
          <p:cNvSpPr txBox="1"/>
          <p:nvPr/>
        </p:nvSpPr>
        <p:spPr>
          <a:xfrm>
            <a:off x="3624944" y="4160430"/>
            <a:ext cx="2841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rgbClr val="FF0000"/>
                </a:solidFill>
              </a:rPr>
              <a:t>좋으니만큼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01A29-8712-4A18-B674-AE12E08340B1}"/>
              </a:ext>
            </a:extLst>
          </p:cNvPr>
          <p:cNvSpPr txBox="1"/>
          <p:nvPr/>
        </p:nvSpPr>
        <p:spPr>
          <a:xfrm>
            <a:off x="5943600" y="4744984"/>
            <a:ext cx="2841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rgbClr val="FF0000"/>
                </a:solidFill>
              </a:rPr>
              <a:t>외모와는 달리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32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4B3091-1CE5-4081-A495-FE5793F23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86" t="13650" r="12321" b="60761"/>
          <a:stretch/>
        </p:blipFill>
        <p:spPr>
          <a:xfrm>
            <a:off x="171569" y="250373"/>
            <a:ext cx="11848861" cy="240574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54432EF-6962-450E-8606-22A3F273DFE8}"/>
              </a:ext>
            </a:extLst>
          </p:cNvPr>
          <p:cNvSpPr/>
          <p:nvPr/>
        </p:nvSpPr>
        <p:spPr>
          <a:xfrm>
            <a:off x="8577943" y="250372"/>
            <a:ext cx="3385456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/>
              <a:t>교과서 </a:t>
            </a:r>
            <a:r>
              <a:rPr lang="en-US" altLang="ko-KR" sz="2800" dirty="0"/>
              <a:t>51</a:t>
            </a:r>
            <a:r>
              <a:rPr lang="ko-KR" altLang="en-US" sz="2800" dirty="0"/>
              <a:t>쪽</a:t>
            </a:r>
            <a:endParaRPr lang="en-US" sz="2800" dirty="0"/>
          </a:p>
        </p:txBody>
      </p:sp>
      <p:sp>
        <p:nvSpPr>
          <p:cNvPr id="4" name="Google Shape;182;p29">
            <a:extLst>
              <a:ext uri="{FF2B5EF4-FFF2-40B4-BE49-F238E27FC236}">
                <a16:creationId xmlns:a16="http://schemas.microsoft.com/office/drawing/2014/main" id="{3BD6CCD7-C0E3-4E89-85A4-EB87439E0F16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2B81DD-1C24-4A59-8AFF-098D6CB0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44286" r="14196" b="22380"/>
          <a:stretch/>
        </p:blipFill>
        <p:spPr>
          <a:xfrm>
            <a:off x="764441" y="2656115"/>
            <a:ext cx="10888044" cy="3102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DDA45C-9D57-4C21-99BE-7A853046F69C}"/>
              </a:ext>
            </a:extLst>
          </p:cNvPr>
          <p:cNvSpPr txBox="1"/>
          <p:nvPr/>
        </p:nvSpPr>
        <p:spPr>
          <a:xfrm>
            <a:off x="5812972" y="2730011"/>
            <a:ext cx="2841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rgbClr val="FF0000"/>
                </a:solidFill>
              </a:rPr>
              <a:t>나빠지므로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8B528-A69D-4456-84AB-FDC5A85ACB20}"/>
              </a:ext>
            </a:extLst>
          </p:cNvPr>
          <p:cNvSpPr txBox="1"/>
          <p:nvPr/>
        </p:nvSpPr>
        <p:spPr>
          <a:xfrm>
            <a:off x="1317172" y="3727031"/>
            <a:ext cx="2841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rgbClr val="FF0000"/>
                </a:solidFill>
              </a:rPr>
              <a:t>지친다는 것이다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9929DE-D6F6-4F9C-8DCE-20272B6E334C}"/>
              </a:ext>
            </a:extLst>
          </p:cNvPr>
          <p:cNvSpPr txBox="1"/>
          <p:nvPr/>
        </p:nvSpPr>
        <p:spPr>
          <a:xfrm>
            <a:off x="1045029" y="4270236"/>
            <a:ext cx="47679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200" dirty="0">
                <a:solidFill>
                  <a:srgbClr val="FF0000"/>
                </a:solidFill>
              </a:rPr>
              <a:t>자주 찾는 물건은 자주 찾는 물건대로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06EB44-51B8-4E88-A4DA-8E83D15CA40D}"/>
              </a:ext>
            </a:extLst>
          </p:cNvPr>
          <p:cNvSpPr txBox="1"/>
          <p:nvPr/>
        </p:nvSpPr>
        <p:spPr>
          <a:xfrm>
            <a:off x="6008915" y="5234702"/>
            <a:ext cx="2841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rgbClr val="FF0000"/>
                </a:solidFill>
              </a:rPr>
              <a:t>서 있기조차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E34BAD-415A-4BAE-8B2D-1018DE9ABC03}"/>
              </a:ext>
            </a:extLst>
          </p:cNvPr>
          <p:cNvSpPr/>
          <p:nvPr/>
        </p:nvSpPr>
        <p:spPr>
          <a:xfrm>
            <a:off x="251650" y="353785"/>
            <a:ext cx="1944775" cy="996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/>
              <a:t>교과서 </a:t>
            </a:r>
            <a:r>
              <a:rPr lang="en-US" altLang="ko-KR" sz="3200" dirty="0"/>
              <a:t>52</a:t>
            </a:r>
            <a:r>
              <a:rPr lang="ko-KR" altLang="en-US" sz="3200" dirty="0"/>
              <a:t>쪽</a:t>
            </a:r>
            <a:endParaRPr lang="en-US" sz="3200" dirty="0"/>
          </a:p>
        </p:txBody>
      </p:sp>
      <p:sp>
        <p:nvSpPr>
          <p:cNvPr id="2" name="Google Shape;182;p29">
            <a:extLst>
              <a:ext uri="{FF2B5EF4-FFF2-40B4-BE49-F238E27FC236}">
                <a16:creationId xmlns:a16="http://schemas.microsoft.com/office/drawing/2014/main" id="{1634B848-E0F0-4D62-822B-50C770D3BD97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4795C6-5DD0-454E-A378-EDAA48B8A343}"/>
              </a:ext>
            </a:extLst>
          </p:cNvPr>
          <p:cNvSpPr/>
          <p:nvPr/>
        </p:nvSpPr>
        <p:spPr>
          <a:xfrm>
            <a:off x="672637" y="4656185"/>
            <a:ext cx="1523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https://www.youtube.com/watch?v=UeOV1oz3xHo</a:t>
            </a:r>
            <a:endParaRPr lang="en-US" dirty="0"/>
          </a:p>
        </p:txBody>
      </p:sp>
      <p:pic>
        <p:nvPicPr>
          <p:cNvPr id="4" name="Online Media 3" title="￬ﾄﾸ￬ﾃﾁ￬ﾝﾘ ￫ﾪﾨ￫ﾓﾠ ￫ﾲﾕ￬ﾹﾙ - ￬ﾞﾐ￬ﾗﾰ￬ﾊﾤ￫ﾟﾽ￪ﾲﾌ ￬ﾄﾠ￭ﾃﾝ￬ﾝﾄ ￬ﾜﾠ￫ﾏﾄ￭ﾕﾘ￫ﾊﾔ ￫ﾰﾩ￫ﾲﾕ￬ﾝﾀ?_#001">
            <a:hlinkClick r:id="" action="ppaction://media"/>
            <a:extLst>
              <a:ext uri="{FF2B5EF4-FFF2-40B4-BE49-F238E27FC236}">
                <a16:creationId xmlns:a16="http://schemas.microsoft.com/office/drawing/2014/main" id="{F0CEAF11-546D-41E5-A522-0449A5FC9D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96426" y="375557"/>
            <a:ext cx="9743923" cy="5480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AF733-C333-497F-9285-59D03B622217}"/>
              </a:ext>
            </a:extLst>
          </p:cNvPr>
          <p:cNvSpPr txBox="1"/>
          <p:nvPr/>
        </p:nvSpPr>
        <p:spPr>
          <a:xfrm>
            <a:off x="160583" y="1415871"/>
            <a:ext cx="20138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넛지 효과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croll: Vertical 6">
            <a:extLst>
              <a:ext uri="{FF2B5EF4-FFF2-40B4-BE49-F238E27FC236}">
                <a16:creationId xmlns:a16="http://schemas.microsoft.com/office/drawing/2014/main" id="{A2DC0704-FC5E-4E22-8080-4A7366398FF7}"/>
              </a:ext>
            </a:extLst>
          </p:cNvPr>
          <p:cNvSpPr/>
          <p:nvPr/>
        </p:nvSpPr>
        <p:spPr>
          <a:xfrm>
            <a:off x="1" y="49128"/>
            <a:ext cx="2423722" cy="5928762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/>
              <a:t>교과서 </a:t>
            </a:r>
            <a:r>
              <a:rPr lang="en-US" altLang="ko-KR" sz="3200" b="1" dirty="0"/>
              <a:t>52</a:t>
            </a:r>
            <a:r>
              <a:rPr lang="ko-KR" altLang="en-US" sz="3200" b="1" dirty="0"/>
              <a:t>쪽 </a:t>
            </a:r>
            <a:endParaRPr lang="en-US" altLang="ko-KR" sz="3200" b="1" dirty="0"/>
          </a:p>
          <a:p>
            <a:pPr algn="ctr"/>
            <a:r>
              <a:rPr lang="ko-KR" altLang="en-US" sz="3200" b="1" dirty="0"/>
              <a:t>읽기 지문을 읽은 후에 비디오를 보세요</a:t>
            </a:r>
            <a:r>
              <a:rPr lang="en-US" altLang="ko-KR" sz="3200" b="1" dirty="0"/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6714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2;p29">
            <a:extLst>
              <a:ext uri="{FF2B5EF4-FFF2-40B4-BE49-F238E27FC236}">
                <a16:creationId xmlns:a16="http://schemas.microsoft.com/office/drawing/2014/main" id="{4D19221E-C23E-40EF-9038-A0DC3357265C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013">
            <a:hlinkClick r:id="" action="ppaction://media"/>
            <a:extLst>
              <a:ext uri="{FF2B5EF4-FFF2-40B4-BE49-F238E27FC236}">
                <a16:creationId xmlns:a16="http://schemas.microsoft.com/office/drawing/2014/main" id="{2DC4906F-82EE-4DDC-9C38-AFF020EA0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7384" y="353194"/>
            <a:ext cx="942630" cy="9426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413524-7893-4470-B590-BCBF6E5C55A4}"/>
              </a:ext>
            </a:extLst>
          </p:cNvPr>
          <p:cNvSpPr/>
          <p:nvPr/>
        </p:nvSpPr>
        <p:spPr>
          <a:xfrm>
            <a:off x="621212" y="353193"/>
            <a:ext cx="914400" cy="942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dirty="0"/>
              <a:t>Audio</a:t>
            </a:r>
          </a:p>
          <a:p>
            <a:pPr algn="ctr">
              <a:lnSpc>
                <a:spcPct val="80000"/>
              </a:lnSpc>
            </a:pPr>
            <a:r>
              <a:rPr lang="en-US" sz="4800" dirty="0"/>
              <a:t>13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BE074-9605-4386-BAC5-4848C9FD20D8}"/>
              </a:ext>
            </a:extLst>
          </p:cNvPr>
          <p:cNvSpPr/>
          <p:nvPr/>
        </p:nvSpPr>
        <p:spPr>
          <a:xfrm>
            <a:off x="621212" y="3448000"/>
            <a:ext cx="11303724" cy="22676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여러분은 한옥 하면 어떤 생각이 드세요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?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춥고 불편한 집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?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사라져 가는 한국의 옛집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?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그런 한옥의 진가가 다시 살아나고 있습니다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.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청계천과 종로 북쪽에 있어서 ‘북촌’이라 불리게 된 이곳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,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바로 북촌 한옥 마을입니다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. </a:t>
            </a:r>
            <a:endParaRPr lang="en-US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49B0B4-5BB5-4A52-946B-540C6B1F3D64}"/>
              </a:ext>
            </a:extLst>
          </p:cNvPr>
          <p:cNvSpPr txBox="1"/>
          <p:nvPr/>
        </p:nvSpPr>
        <p:spPr>
          <a:xfrm>
            <a:off x="2536371" y="353193"/>
            <a:ext cx="929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b="1" dirty="0"/>
              <a:t>한옥에 대한 녹음 자료를 들어 볼 거예요</a:t>
            </a:r>
            <a:r>
              <a:rPr lang="en-US" altLang="ko-KR" sz="3000" b="1" dirty="0"/>
              <a:t>. </a:t>
            </a:r>
            <a:r>
              <a:rPr lang="ko-KR" altLang="en-US" sz="3000" b="1" dirty="0"/>
              <a:t>주요 단어를 메모하면서 들어 보세요</a:t>
            </a:r>
            <a:r>
              <a:rPr lang="en-US" altLang="ko-KR" sz="3000" b="1" dirty="0"/>
              <a:t>.</a:t>
            </a:r>
            <a:endParaRPr lang="en-US" sz="3000" b="1" dirty="0"/>
          </a:p>
        </p:txBody>
      </p:sp>
      <p:sp>
        <p:nvSpPr>
          <p:cNvPr id="9" name="Star: 8 Points 8">
            <a:extLst>
              <a:ext uri="{FF2B5EF4-FFF2-40B4-BE49-F238E27FC236}">
                <a16:creationId xmlns:a16="http://schemas.microsoft.com/office/drawing/2014/main" id="{7B3CACA8-CAE1-4BC6-A0A9-C6DC789D320F}"/>
              </a:ext>
            </a:extLst>
          </p:cNvPr>
          <p:cNvSpPr/>
          <p:nvPr/>
        </p:nvSpPr>
        <p:spPr>
          <a:xfrm>
            <a:off x="555895" y="2505370"/>
            <a:ext cx="1392647" cy="942630"/>
          </a:xfrm>
          <a:prstGeom prst="star8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9B78CF6-1840-4ADB-A331-317C0A615310}"/>
              </a:ext>
            </a:extLst>
          </p:cNvPr>
          <p:cNvSpPr/>
          <p:nvPr/>
        </p:nvSpPr>
        <p:spPr>
          <a:xfrm>
            <a:off x="9209314" y="1368856"/>
            <a:ext cx="2623457" cy="15267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/>
              <a:t>교과서 </a:t>
            </a:r>
            <a:r>
              <a:rPr lang="en-US" altLang="ko-KR" sz="3200" dirty="0"/>
              <a:t>53</a:t>
            </a:r>
            <a:r>
              <a:rPr lang="ko-KR" altLang="en-US" sz="3200" dirty="0"/>
              <a:t>쪽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AE3EB-CEBD-4CA3-9EE8-31BB44483972}"/>
              </a:ext>
            </a:extLst>
          </p:cNvPr>
          <p:cNvSpPr txBox="1"/>
          <p:nvPr/>
        </p:nvSpPr>
        <p:spPr>
          <a:xfrm>
            <a:off x="621212" y="1621790"/>
            <a:ext cx="547478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200" b="1" dirty="0"/>
              <a:t>듣기 지문 읽기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0870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2;p29">
            <a:extLst>
              <a:ext uri="{FF2B5EF4-FFF2-40B4-BE49-F238E27FC236}">
                <a16:creationId xmlns:a16="http://schemas.microsoft.com/office/drawing/2014/main" id="{4D19221E-C23E-40EF-9038-A0DC3357265C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37FDB5-1748-4DE7-A368-B6F5D456FE39}"/>
              </a:ext>
            </a:extLst>
          </p:cNvPr>
          <p:cNvSpPr/>
          <p:nvPr/>
        </p:nvSpPr>
        <p:spPr>
          <a:xfrm>
            <a:off x="609600" y="1372940"/>
            <a:ext cx="11310257" cy="4483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2000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년대 들어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,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북촌 한옥 마을이 전통과 현대가 공존하는 지역으로 바뀌면서 한옥에도 변화의 바람이 불었습니다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. 900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여 채의 한옥 중에는 이렇게 카페로 변신한 곳도 많은데요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.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한옥의 겉모습을 유지하면서 내부만 카페로 개조한 겁니다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.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한옥의 공간 중 가장 인기 있는 곳은 바로 다락방인데요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.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이곳에서 창을 열면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,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북촌의 전경이 한 눈에 들어옵니다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.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있는 그대로의 한식 구조를 고수하다 보니 의자 없이 바닥에 앉아야 하는 방식 역시 여전히 지켜지고 있습니다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. </a:t>
            </a:r>
            <a:endParaRPr lang="en-US" sz="3000" dirty="0"/>
          </a:p>
        </p:txBody>
      </p:sp>
      <p:sp>
        <p:nvSpPr>
          <p:cNvPr id="8" name="Star: 8 Points 7">
            <a:extLst>
              <a:ext uri="{FF2B5EF4-FFF2-40B4-BE49-F238E27FC236}">
                <a16:creationId xmlns:a16="http://schemas.microsoft.com/office/drawing/2014/main" id="{BC8D08E9-0EFF-45FE-A603-61E0B2FE2556}"/>
              </a:ext>
            </a:extLst>
          </p:cNvPr>
          <p:cNvSpPr/>
          <p:nvPr/>
        </p:nvSpPr>
        <p:spPr>
          <a:xfrm>
            <a:off x="609600" y="400736"/>
            <a:ext cx="1392647" cy="942630"/>
          </a:xfrm>
          <a:prstGeom prst="star8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24270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2;p29">
            <a:extLst>
              <a:ext uri="{FF2B5EF4-FFF2-40B4-BE49-F238E27FC236}">
                <a16:creationId xmlns:a16="http://schemas.microsoft.com/office/drawing/2014/main" id="{4D19221E-C23E-40EF-9038-A0DC3357265C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EA1408-5599-473A-8DE5-6142A3D8C985}"/>
              </a:ext>
            </a:extLst>
          </p:cNvPr>
          <p:cNvSpPr/>
          <p:nvPr/>
        </p:nvSpPr>
        <p:spPr>
          <a:xfrm>
            <a:off x="621209" y="1339755"/>
            <a:ext cx="11255106" cy="33756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한옥의 변신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!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그런데 이게 다가 아닙니다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.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작은 뜰과 응접실이 시원스럽게 트인 이곳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,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차를 준비하는 걸 보니 한옥 찻집으로 보이는데요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.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하지만 치과에서 익숙하게 볼 수 있는 풍경들이 펼쳐집니다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.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의사도 환자도 그리고 주변의 도구들도 이곳이 치과임을 말해 주고 있습니다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.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그렇습니다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.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이곳은 바로 한옥 치과입니다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.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한옥의 편안함이 치과에 대한 두려움까지 덜어 줍니다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. </a:t>
            </a:r>
            <a:endParaRPr lang="en-US" sz="3000" dirty="0"/>
          </a:p>
        </p:txBody>
      </p:sp>
      <p:sp>
        <p:nvSpPr>
          <p:cNvPr id="6" name="Star: 8 Points 5">
            <a:extLst>
              <a:ext uri="{FF2B5EF4-FFF2-40B4-BE49-F238E27FC236}">
                <a16:creationId xmlns:a16="http://schemas.microsoft.com/office/drawing/2014/main" id="{8853A36F-B379-4AA6-B2C2-E512BBE7C65E}"/>
              </a:ext>
            </a:extLst>
          </p:cNvPr>
          <p:cNvSpPr/>
          <p:nvPr/>
        </p:nvSpPr>
        <p:spPr>
          <a:xfrm>
            <a:off x="621209" y="397125"/>
            <a:ext cx="1392647" cy="942630"/>
          </a:xfrm>
          <a:prstGeom prst="star8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4410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2;p29">
            <a:extLst>
              <a:ext uri="{FF2B5EF4-FFF2-40B4-BE49-F238E27FC236}">
                <a16:creationId xmlns:a16="http://schemas.microsoft.com/office/drawing/2014/main" id="{4D19221E-C23E-40EF-9038-A0DC3357265C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tar: 8 Points 5">
            <a:extLst>
              <a:ext uri="{FF2B5EF4-FFF2-40B4-BE49-F238E27FC236}">
                <a16:creationId xmlns:a16="http://schemas.microsoft.com/office/drawing/2014/main" id="{8853A36F-B379-4AA6-B2C2-E512BBE7C65E}"/>
              </a:ext>
            </a:extLst>
          </p:cNvPr>
          <p:cNvSpPr/>
          <p:nvPr/>
        </p:nvSpPr>
        <p:spPr>
          <a:xfrm>
            <a:off x="621209" y="468239"/>
            <a:ext cx="1404936" cy="942630"/>
          </a:xfrm>
          <a:prstGeom prst="star8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6629B4-EB0B-4A03-BC5F-1CBD76C03530}"/>
              </a:ext>
            </a:extLst>
          </p:cNvPr>
          <p:cNvSpPr/>
          <p:nvPr/>
        </p:nvSpPr>
        <p:spPr>
          <a:xfrm>
            <a:off x="621209" y="1410869"/>
            <a:ext cx="11200677" cy="17136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한국인의 전통 주거지에서 현대적인 공간으로 무한 변신하고 있는 한옥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, </a:t>
            </a:r>
            <a:r>
              <a:rPr lang="ko-KR" altLang="en-US" sz="3000" dirty="0">
                <a:solidFill>
                  <a:srgbClr val="211D1E"/>
                </a:solidFill>
                <a:latin typeface=".."/>
              </a:rPr>
              <a:t>춥고 불편한 공간이 아닌 자연과 공존하는 특유의 매력 덕분에 요즘 한옥의 가치가 또 한 번 주목받고 있습니다</a:t>
            </a:r>
            <a:r>
              <a:rPr lang="en-US" altLang="ko-KR" sz="3000" dirty="0">
                <a:solidFill>
                  <a:srgbClr val="211D1E"/>
                </a:solidFill>
                <a:latin typeface=".."/>
              </a:rPr>
              <a:t>. 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CADEB-B6EE-449D-8693-EB0D325EFC04}"/>
              </a:ext>
            </a:extLst>
          </p:cNvPr>
          <p:cNvSpPr txBox="1"/>
          <p:nvPr/>
        </p:nvSpPr>
        <p:spPr>
          <a:xfrm>
            <a:off x="2525486" y="4074667"/>
            <a:ext cx="9579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b="1" dirty="0"/>
              <a:t>오디오를 다시 한 번 들으면서 교과서 </a:t>
            </a:r>
            <a:r>
              <a:rPr lang="en-US" altLang="ko-KR" sz="3000" b="1" dirty="0"/>
              <a:t>53</a:t>
            </a:r>
            <a:r>
              <a:rPr lang="ko-KR" altLang="en-US" sz="3000" b="1" dirty="0"/>
              <a:t>쪽 연습문제를 마무리해 봅시다</a:t>
            </a:r>
            <a:r>
              <a:rPr lang="en-US" altLang="ko-KR" sz="3000" b="1" dirty="0"/>
              <a:t>.</a:t>
            </a:r>
            <a:endParaRPr lang="en-US" sz="3000" b="1" dirty="0"/>
          </a:p>
        </p:txBody>
      </p:sp>
      <p:pic>
        <p:nvPicPr>
          <p:cNvPr id="8" name="013">
            <a:hlinkClick r:id="" action="ppaction://media"/>
            <a:extLst>
              <a:ext uri="{FF2B5EF4-FFF2-40B4-BE49-F238E27FC236}">
                <a16:creationId xmlns:a16="http://schemas.microsoft.com/office/drawing/2014/main" id="{F0C1B937-8BC2-447C-BE64-E5D88C7C8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2856" y="4056306"/>
            <a:ext cx="942630" cy="9426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B357FF-3AAD-4A12-A68E-C3BD1AC8AE39}"/>
              </a:ext>
            </a:extLst>
          </p:cNvPr>
          <p:cNvSpPr/>
          <p:nvPr/>
        </p:nvSpPr>
        <p:spPr>
          <a:xfrm>
            <a:off x="646684" y="4056305"/>
            <a:ext cx="914400" cy="942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dirty="0"/>
              <a:t>Audio</a:t>
            </a:r>
          </a:p>
          <a:p>
            <a:pPr algn="ctr">
              <a:lnSpc>
                <a:spcPct val="80000"/>
              </a:lnSpc>
            </a:pPr>
            <a:r>
              <a:rPr lang="en-US" sz="4800" dirty="0"/>
              <a:t>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15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5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47617C-959F-4DC0-A185-6BDEAC5BBB6C}"/>
              </a:ext>
            </a:extLst>
          </p:cNvPr>
          <p:cNvSpPr/>
          <p:nvPr/>
        </p:nvSpPr>
        <p:spPr>
          <a:xfrm>
            <a:off x="7975600" y="1"/>
            <a:ext cx="4216400" cy="10871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Unit </a:t>
            </a:r>
            <a:r>
              <a:rPr lang="en-US" sz="7200" b="1" dirty="0">
                <a:solidFill>
                  <a:schemeClr val="tx1"/>
                </a:solidFill>
              </a:rPr>
              <a:t>05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FB4DDC-5D8A-43C3-8321-929C31B6A4CE}"/>
              </a:ext>
            </a:extLst>
          </p:cNvPr>
          <p:cNvSpPr txBox="1">
            <a:spLocks/>
          </p:cNvSpPr>
          <p:nvPr/>
        </p:nvSpPr>
        <p:spPr>
          <a:xfrm>
            <a:off x="8010619" y="1283196"/>
            <a:ext cx="4181377" cy="168860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ko-KR" altLang="en-US" sz="9600" b="1" kern="0" dirty="0">
                <a:latin typeface="+mj-lt"/>
                <a:ea typeface="Malgun Gothic" panose="020B0503020000020004" pitchFamily="34" charset="-127"/>
              </a:rPr>
              <a:t>복습 </a:t>
            </a:r>
            <a:r>
              <a:rPr lang="en-US" altLang="ko-KR" sz="9600" b="1" kern="0" dirty="0">
                <a:latin typeface="+mj-lt"/>
                <a:ea typeface="Malgun Gothic" panose="020B0503020000020004" pitchFamily="34" charset="-127"/>
              </a:rPr>
              <a:t>1</a:t>
            </a:r>
            <a:endParaRPr lang="en-US" sz="7200" b="1" kern="0" dirty="0">
              <a:latin typeface="+mj-lt"/>
              <a:ea typeface="Malgun Gothic" panose="020B0503020000020004" pitchFamily="34" charset="-127"/>
            </a:endParaRPr>
          </a:p>
        </p:txBody>
      </p:sp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6DBD67-A193-408B-8746-84EF7F3F4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022499" cy="3113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16962-1DF2-4BC9-AF09-A3B5E7DDC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601" y="0"/>
            <a:ext cx="4063783" cy="3113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0454C2-C333-400E-B0F9-312B32F02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13134"/>
            <a:ext cx="3960056" cy="3069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43AE88-C061-471D-BC39-A196567180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831"/>
          <a:stretch/>
        </p:blipFill>
        <p:spPr>
          <a:xfrm>
            <a:off x="3946839" y="3113134"/>
            <a:ext cx="4063783" cy="30698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8DAC01-4F1A-4091-9F55-7F723114CB7D}"/>
              </a:ext>
            </a:extLst>
          </p:cNvPr>
          <p:cNvCxnSpPr>
            <a:cxnSpLocks/>
          </p:cNvCxnSpPr>
          <p:nvPr/>
        </p:nvCxnSpPr>
        <p:spPr>
          <a:xfrm>
            <a:off x="-6350" y="3113133"/>
            <a:ext cx="801062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A18938-252B-4671-9DF8-E4895C7D5F42}"/>
              </a:ext>
            </a:extLst>
          </p:cNvPr>
          <p:cNvCxnSpPr>
            <a:cxnSpLocks/>
          </p:cNvCxnSpPr>
          <p:nvPr/>
        </p:nvCxnSpPr>
        <p:spPr>
          <a:xfrm flipH="1" flipV="1">
            <a:off x="3935823" y="-11017"/>
            <a:ext cx="19566" cy="618294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C5350FD9-6D2F-4493-B00D-84F4259AA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747445"/>
              </p:ext>
            </p:extLst>
          </p:nvPr>
        </p:nvGraphicFramePr>
        <p:xfrm>
          <a:off x="8004272" y="3128789"/>
          <a:ext cx="4188352" cy="30540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4176">
                  <a:extLst>
                    <a:ext uri="{9D8B030D-6E8A-4147-A177-3AD203B41FA5}">
                      <a16:colId xmlns:a16="http://schemas.microsoft.com/office/drawing/2014/main" val="2494478164"/>
                    </a:ext>
                  </a:extLst>
                </a:gridCol>
                <a:gridCol w="2094176">
                  <a:extLst>
                    <a:ext uri="{9D8B030D-6E8A-4147-A177-3AD203B41FA5}">
                      <a16:colId xmlns:a16="http://schemas.microsoft.com/office/drawing/2014/main" val="425761788"/>
                    </a:ext>
                  </a:extLst>
                </a:gridCol>
              </a:tblGrid>
              <a:tr h="152704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Unit 01 </a:t>
                      </a:r>
                    </a:p>
                    <a:p>
                      <a:pPr algn="ctr"/>
                      <a:r>
                        <a:rPr lang="ko-KR" altLang="en-US" sz="2800" b="1" dirty="0">
                          <a:solidFill>
                            <a:schemeClr val="bg1"/>
                          </a:solidFill>
                        </a:rPr>
                        <a:t>한국의 집</a:t>
                      </a:r>
                      <a:r>
                        <a:rPr lang="en-US" altLang="ko-KR" sz="2800" b="1" dirty="0">
                          <a:solidFill>
                            <a:schemeClr val="bg1"/>
                          </a:solidFill>
                        </a:rPr>
                        <a:t>, </a:t>
                      </a:r>
                    </a:p>
                    <a:p>
                      <a:pPr algn="ctr"/>
                      <a:r>
                        <a:rPr lang="ko-KR" altLang="en-US" sz="2800" b="1" dirty="0">
                          <a:solidFill>
                            <a:schemeClr val="bg1"/>
                          </a:solidFill>
                        </a:rPr>
                        <a:t>어제와 오늘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Unit 02 </a:t>
                      </a:r>
                    </a:p>
                    <a:p>
                      <a:pPr algn="ctr"/>
                      <a:r>
                        <a:rPr lang="ko-KR" altLang="en-US" sz="2800" b="1" dirty="0">
                          <a:solidFill>
                            <a:schemeClr val="bg1"/>
                          </a:solidFill>
                        </a:rPr>
                        <a:t>세계의 </a:t>
                      </a:r>
                      <a:endParaRPr lang="en-US" altLang="ko-KR" sz="2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ko-KR" altLang="en-US" sz="2800" b="1" dirty="0">
                          <a:solidFill>
                            <a:schemeClr val="bg1"/>
                          </a:solidFill>
                        </a:rPr>
                        <a:t>기후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809893"/>
                  </a:ext>
                </a:extLst>
              </a:tr>
              <a:tr h="152704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Unit 03 </a:t>
                      </a:r>
                    </a:p>
                    <a:p>
                      <a:pPr algn="ctr"/>
                      <a:r>
                        <a:rPr lang="ko-KR" altLang="en-US" sz="2800" b="1" dirty="0">
                          <a:solidFill>
                            <a:schemeClr val="bg1"/>
                          </a:solidFill>
                        </a:rPr>
                        <a:t>신재생 에너지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Unit 04</a:t>
                      </a:r>
                    </a:p>
                    <a:p>
                      <a:pPr algn="ctr"/>
                      <a:r>
                        <a:rPr lang="ko-KR" altLang="en-US" sz="2800" b="1" dirty="0">
                          <a:solidFill>
                            <a:schemeClr val="bg1"/>
                          </a:solidFill>
                        </a:rPr>
                        <a:t>세계의 </a:t>
                      </a:r>
                      <a:endParaRPr lang="en-US" altLang="ko-KR" sz="2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ko-KR" altLang="en-US" sz="2800" b="1" dirty="0">
                          <a:solidFill>
                            <a:schemeClr val="bg1"/>
                          </a:solidFill>
                        </a:rPr>
                        <a:t>위치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8608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0CB3FA-1F40-4F64-BAB0-CA63EF11460B}"/>
              </a:ext>
            </a:extLst>
          </p:cNvPr>
          <p:cNvCxnSpPr>
            <a:cxnSpLocks/>
          </p:cNvCxnSpPr>
          <p:nvPr/>
        </p:nvCxnSpPr>
        <p:spPr>
          <a:xfrm flipH="1" flipV="1">
            <a:off x="8002907" y="0"/>
            <a:ext cx="19566" cy="618294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148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2;p29">
            <a:extLst>
              <a:ext uri="{FF2B5EF4-FFF2-40B4-BE49-F238E27FC236}">
                <a16:creationId xmlns:a16="http://schemas.microsoft.com/office/drawing/2014/main" id="{023CCC49-B660-4F32-80E8-C319506AA7D4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F857FB-86A5-4B27-B3A6-7F9DC575D87D}"/>
              </a:ext>
            </a:extLst>
          </p:cNvPr>
          <p:cNvSpPr txBox="1"/>
          <p:nvPr/>
        </p:nvSpPr>
        <p:spPr>
          <a:xfrm>
            <a:off x="604520" y="1503680"/>
            <a:ext cx="10982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en-US" altLang="ko-KR" sz="3600" dirty="0"/>
              <a:t>1</a:t>
            </a:r>
            <a:r>
              <a:rPr lang="ko-KR" altLang="en-US" sz="3600" dirty="0"/>
              <a:t>과에서 </a:t>
            </a:r>
            <a:r>
              <a:rPr lang="en-US" altLang="ko-KR" sz="3600" dirty="0"/>
              <a:t>4</a:t>
            </a:r>
            <a:r>
              <a:rPr lang="ko-KR" altLang="en-US" sz="3600" dirty="0"/>
              <a:t>과까지 배운 내용들을 생각하면서 교과서와 워크북 연습문제들을 모두 마무리하세요</a:t>
            </a:r>
            <a:r>
              <a:rPr lang="en-US" altLang="ko-KR" sz="3600" dirty="0"/>
              <a:t>.</a:t>
            </a:r>
          </a:p>
          <a:p>
            <a:pPr algn="ctr"/>
            <a:endParaRPr lang="en-US" sz="3600" dirty="0"/>
          </a:p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ko-KR" altLang="en-US" sz="3600" dirty="0"/>
              <a:t>모르는 것이나 궁금한 것은 선생님께 질문하세요</a:t>
            </a:r>
            <a:r>
              <a:rPr lang="en-US" altLang="ko-KR" sz="3600" dirty="0"/>
              <a:t>.</a:t>
            </a:r>
          </a:p>
          <a:p>
            <a:pPr marL="571500" indent="-571500" algn="ctr">
              <a:buFont typeface="Wingdings" panose="05000000000000000000" pitchFamily="2" charset="2"/>
              <a:buChar char="v"/>
            </a:pPr>
            <a:endParaRPr lang="en-US" sz="3600" dirty="0"/>
          </a:p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ko-KR" altLang="en-US" sz="3600" dirty="0"/>
              <a:t>수고 많았습니다</a:t>
            </a:r>
            <a:r>
              <a:rPr lang="en-US" altLang="ko-KR" sz="3600" dirty="0"/>
              <a:t>!!!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20089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74320"/>
            <a:ext cx="11887200" cy="7315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1240536"/>
            <a:ext cx="11887200" cy="53431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/>
              <a:t>  </a:t>
            </a:r>
          </a:p>
          <a:p>
            <a:pPr marL="457200" indent="-457200">
              <a:buAutoNum type="arabicPeriod"/>
            </a:pPr>
            <a:r>
              <a:rPr lang="ko-KR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재외동포를 위한 한국어 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6-1 (</a:t>
            </a:r>
            <a:r>
              <a:rPr lang="ko-KR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영어권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</a:p>
          <a:p>
            <a:pPr marL="457200" indent="-457200">
              <a:buAutoNum type="arabicPeriod"/>
            </a:pPr>
            <a:r>
              <a:rPr lang="ko-KR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재외동포를 위한 한국어 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6-1 (</a:t>
            </a:r>
            <a:r>
              <a:rPr lang="ko-KR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범용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</a:p>
          <a:p>
            <a:pPr marL="457200" indent="-457200">
              <a:buFontTx/>
              <a:buAutoNum type="arabicPeriod"/>
            </a:pPr>
            <a:r>
              <a:rPr lang="ko-KR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재외동포를 위한 한국어 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6-1 (</a:t>
            </a:r>
            <a:r>
              <a:rPr lang="ko-KR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영어권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 </a:t>
            </a:r>
            <a:r>
              <a:rPr lang="ko-KR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온라인 교육 자료 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Unit 01</a:t>
            </a:r>
          </a:p>
          <a:p>
            <a:pPr marL="457200" indent="-457200">
              <a:buFontTx/>
              <a:buAutoNum type="arabicPeriod"/>
            </a:pPr>
            <a:r>
              <a:rPr lang="ko-KR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재외동포를 위한 한국어 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6-1 (</a:t>
            </a:r>
            <a:r>
              <a:rPr lang="ko-KR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영어권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 </a:t>
            </a:r>
            <a:r>
              <a:rPr lang="ko-KR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온라인 교육 자료 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Unit 02</a:t>
            </a:r>
          </a:p>
          <a:p>
            <a:pPr marL="457200" indent="-457200">
              <a:buFontTx/>
              <a:buAutoNum type="arabicPeriod"/>
            </a:pPr>
            <a:r>
              <a:rPr lang="ko-KR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재외동포를 위한 한국어 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6-1 (</a:t>
            </a:r>
            <a:r>
              <a:rPr lang="ko-KR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영어권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 </a:t>
            </a:r>
            <a:r>
              <a:rPr lang="ko-KR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온라인 교육 자료 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Unit 03</a:t>
            </a:r>
          </a:p>
          <a:p>
            <a:pPr marL="457200" indent="-457200">
              <a:buFontTx/>
              <a:buAutoNum type="arabicPeriod"/>
            </a:pPr>
            <a:r>
              <a:rPr lang="ko-KR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재외동포를 위한 한국어 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6-1 (</a:t>
            </a:r>
            <a:r>
              <a:rPr lang="ko-KR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영어권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 </a:t>
            </a:r>
            <a:r>
              <a:rPr lang="ko-KR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온라인 교육 자료 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Unit 04</a:t>
            </a:r>
          </a:p>
          <a:p>
            <a:pPr marL="457200" indent="-457200">
              <a:buFontTx/>
              <a:buAutoNum type="arabicPeriod"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https://www.youtube.com/watch?v=UeOV1oz3xHo</a:t>
            </a:r>
            <a:endParaRPr lang="en-US" altLang="ko-KR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457200" indent="-457200">
              <a:buFontTx/>
              <a:buAutoNum type="arabicPeriod"/>
            </a:pPr>
            <a:endParaRPr lang="en-US" altLang="ko-KR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457200" indent="-457200">
              <a:buFontTx/>
              <a:buAutoNum type="arabicPeriod"/>
            </a:pPr>
            <a:endParaRPr lang="en-US" altLang="ko-KR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457200" indent="-457200">
              <a:buFontTx/>
              <a:buAutoNum type="arabicPeriod"/>
            </a:pP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457200" indent="-457200">
              <a:buAutoNum type="arabicPeriod"/>
            </a:pP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07233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2;p29">
            <a:extLst>
              <a:ext uri="{FF2B5EF4-FFF2-40B4-BE49-F238E27FC236}">
                <a16:creationId xmlns:a16="http://schemas.microsoft.com/office/drawing/2014/main" id="{33466D34-DF5E-48F9-BF23-9DADA3DC9383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D71F88-816D-4923-86EB-477362170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86"/>
          <a:stretch/>
        </p:blipFill>
        <p:spPr>
          <a:xfrm>
            <a:off x="1822270" y="1273629"/>
            <a:ext cx="9421499" cy="45425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104844-83AF-4ABE-8028-6889E14979E7}"/>
              </a:ext>
            </a:extLst>
          </p:cNvPr>
          <p:cNvGrpSpPr/>
          <p:nvPr/>
        </p:nvGrpSpPr>
        <p:grpSpPr>
          <a:xfrm>
            <a:off x="688130" y="300104"/>
            <a:ext cx="4852850" cy="1102943"/>
            <a:chOff x="3011140" y="237179"/>
            <a:chExt cx="4852850" cy="110294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3ABFD81-721E-4E4D-953E-8C63AEF8D872}"/>
                </a:ext>
              </a:extLst>
            </p:cNvPr>
            <p:cNvSpPr/>
            <p:nvPr/>
          </p:nvSpPr>
          <p:spPr>
            <a:xfrm>
              <a:off x="4145280" y="603984"/>
              <a:ext cx="3718710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97A5AA"/>
                  </a:solidFill>
                  <a:latin typeface="hurme_no2-webfont"/>
                  <a:hlinkClick r:id="rId3"/>
                </a:rPr>
                <a:t>https://quizlet.com/join/ZRwGaVKgR</a:t>
              </a:r>
              <a:r>
                <a:rPr lang="en-US" dirty="0">
                  <a:solidFill>
                    <a:srgbClr val="97A5AA"/>
                  </a:solidFill>
                  <a:latin typeface="hurme_no2-webfont"/>
                </a:rPr>
                <a:t> </a:t>
              </a:r>
              <a:endParaRPr lang="en-US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A9A2A8A-F7CA-40CA-94B8-274D35B87BAF}"/>
                </a:ext>
              </a:extLst>
            </p:cNvPr>
            <p:cNvSpPr/>
            <p:nvPr/>
          </p:nvSpPr>
          <p:spPr>
            <a:xfrm>
              <a:off x="3011140" y="237179"/>
              <a:ext cx="1134140" cy="11029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/>
                <a:t>단어 학습 링크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88047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2;p29">
            <a:extLst>
              <a:ext uri="{FF2B5EF4-FFF2-40B4-BE49-F238E27FC236}">
                <a16:creationId xmlns:a16="http://schemas.microsoft.com/office/drawing/2014/main" id="{33466D34-DF5E-48F9-BF23-9DADA3DC9383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EE0BDC-B2AB-4F92-AAC7-3E023CFF2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65" t="22698" r="14107" b="52698"/>
          <a:stretch/>
        </p:blipFill>
        <p:spPr>
          <a:xfrm>
            <a:off x="228601" y="155227"/>
            <a:ext cx="9808028" cy="1687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816315-A9F3-4D3C-844F-C100A1AC0A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19" t="16400" r="25847" b="8412"/>
          <a:stretch/>
        </p:blipFill>
        <p:spPr>
          <a:xfrm>
            <a:off x="228601" y="2038312"/>
            <a:ext cx="4002738" cy="3998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5B08C-1DAD-435D-8773-CAF38FF93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20" t="20794" r="16766" b="29682"/>
          <a:stretch/>
        </p:blipFill>
        <p:spPr>
          <a:xfrm>
            <a:off x="4213538" y="2038312"/>
            <a:ext cx="7893378" cy="404377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BB33404-3CF4-4225-A361-FACC031B5498}"/>
              </a:ext>
            </a:extLst>
          </p:cNvPr>
          <p:cNvSpPr/>
          <p:nvPr/>
        </p:nvSpPr>
        <p:spPr>
          <a:xfrm>
            <a:off x="10036629" y="250371"/>
            <a:ext cx="1926770" cy="17879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/>
              <a:t>워크북 </a:t>
            </a:r>
            <a:r>
              <a:rPr lang="en-US" altLang="ko-KR" sz="2800" dirty="0"/>
              <a:t>23</a:t>
            </a:r>
            <a:r>
              <a:rPr lang="ko-KR" altLang="en-US" sz="2800" dirty="0"/>
              <a:t>쪽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28701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53F9E-2703-41BA-B866-4A0FA4A342E4}"/>
              </a:ext>
            </a:extLst>
          </p:cNvPr>
          <p:cNvSpPr txBox="1"/>
          <p:nvPr/>
        </p:nvSpPr>
        <p:spPr>
          <a:xfrm>
            <a:off x="4277360" y="2388499"/>
            <a:ext cx="7484110" cy="59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b="1" dirty="0">
                <a:solidFill>
                  <a:srgbClr val="FF00FF"/>
                </a:solidFill>
                <a:latin typeface="+mn-ea"/>
              </a:rPr>
              <a:t>유진</a:t>
            </a:r>
            <a:r>
              <a:rPr lang="en-US" altLang="ko-KR" sz="3000" dirty="0">
                <a:solidFill>
                  <a:srgbClr val="FF00FF"/>
                </a:solidFill>
                <a:latin typeface="+mn-ea"/>
              </a:rPr>
              <a:t>: </a:t>
            </a:r>
            <a:r>
              <a:rPr lang="ko-KR" altLang="en-US" sz="3000" dirty="0">
                <a:solidFill>
                  <a:srgbClr val="FF00FF"/>
                </a:solidFill>
                <a:latin typeface="+mn-ea"/>
              </a:rPr>
              <a:t>저는 편리한 아파트에서 살고 싶어요</a:t>
            </a:r>
            <a:r>
              <a:rPr lang="en-US" altLang="ko-KR" sz="3000" dirty="0">
                <a:solidFill>
                  <a:srgbClr val="FF00FF"/>
                </a:solidFill>
                <a:latin typeface="+mn-ea"/>
              </a:rPr>
              <a:t>.</a:t>
            </a:r>
            <a:endParaRPr lang="en-US" sz="3000" dirty="0">
              <a:solidFill>
                <a:srgbClr val="FF00FF"/>
              </a:solidFill>
              <a:latin typeface="+mn-ea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42152B-88C2-4A9E-A088-DED155DA2A21}"/>
              </a:ext>
            </a:extLst>
          </p:cNvPr>
          <p:cNvSpPr/>
          <p:nvPr/>
        </p:nvSpPr>
        <p:spPr>
          <a:xfrm>
            <a:off x="603158" y="164191"/>
            <a:ext cx="6559642" cy="664412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3200" b="1" dirty="0">
                <a:latin typeface="+mn-ea"/>
              </a:rPr>
              <a:t>Unit 01</a:t>
            </a:r>
            <a:r>
              <a:rPr lang="ko-KR" altLang="en-US" sz="3200" dirty="0">
                <a:latin typeface="+mn-ea"/>
              </a:rPr>
              <a:t> 문법 </a:t>
            </a:r>
            <a:r>
              <a:rPr lang="en-US" altLang="ko-KR" sz="3200" dirty="0">
                <a:latin typeface="+mn-ea"/>
              </a:rPr>
              <a:t>1 -</a:t>
            </a:r>
            <a:r>
              <a:rPr lang="ko-KR" altLang="en-US" sz="3200" dirty="0">
                <a:latin typeface="+mn-ea"/>
              </a:rPr>
              <a:t>와</a:t>
            </a:r>
            <a:r>
              <a:rPr lang="en-US" altLang="ko-KR" sz="3200" dirty="0">
                <a:latin typeface="+mn-ea"/>
              </a:rPr>
              <a:t>/</a:t>
            </a:r>
            <a:r>
              <a:rPr lang="ko-KR" altLang="en-US" sz="3200" dirty="0">
                <a:latin typeface="+mn-ea"/>
              </a:rPr>
              <a:t>과</a:t>
            </a:r>
            <a:r>
              <a:rPr lang="en-US" altLang="ko-KR" sz="3200" dirty="0">
                <a:latin typeface="+mn-ea"/>
              </a:rPr>
              <a:t>(</a:t>
            </a:r>
            <a:r>
              <a:rPr lang="ko-KR" altLang="en-US" sz="3200" dirty="0">
                <a:latin typeface="+mn-ea"/>
              </a:rPr>
              <a:t>는</a:t>
            </a:r>
            <a:r>
              <a:rPr lang="en-US" altLang="ko-KR" sz="3200" dirty="0">
                <a:latin typeface="+mn-ea"/>
              </a:rPr>
              <a:t>) </a:t>
            </a:r>
            <a:r>
              <a:rPr lang="ko-KR" altLang="en-US" sz="3200" dirty="0">
                <a:latin typeface="+mn-ea"/>
              </a:rPr>
              <a:t>달리 </a:t>
            </a:r>
            <a:endParaRPr lang="en-US" sz="3200" dirty="0"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C562A7-C483-49C8-AB86-994232398C36}"/>
              </a:ext>
            </a:extLst>
          </p:cNvPr>
          <p:cNvSpPr txBox="1"/>
          <p:nvPr/>
        </p:nvSpPr>
        <p:spPr>
          <a:xfrm>
            <a:off x="4277360" y="1084860"/>
            <a:ext cx="7914640" cy="114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b="1" dirty="0">
                <a:latin typeface="+mn-ea"/>
              </a:rPr>
              <a:t>선생님</a:t>
            </a:r>
            <a:r>
              <a:rPr lang="en-US" altLang="ko-KR" sz="3000" dirty="0">
                <a:latin typeface="+mn-ea"/>
              </a:rPr>
              <a:t>: </a:t>
            </a:r>
            <a:r>
              <a:rPr lang="ko-KR" altLang="en-US" sz="3000" dirty="0">
                <a:latin typeface="+mn-ea"/>
              </a:rPr>
              <a:t>저는 나중에 전원 주택에서 살고 싶은데 여러분은 어떤 집에서 살고 싶어요</a:t>
            </a:r>
            <a:r>
              <a:rPr lang="en-US" altLang="ko-KR" sz="3000" dirty="0">
                <a:latin typeface="+mn-ea"/>
              </a:rPr>
              <a:t>?</a:t>
            </a:r>
            <a:endParaRPr lang="en-US" sz="3000" dirty="0">
              <a:latin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B9142-279E-4743-9870-8F213ABDC5C9}"/>
              </a:ext>
            </a:extLst>
          </p:cNvPr>
          <p:cNvSpPr txBox="1"/>
          <p:nvPr/>
        </p:nvSpPr>
        <p:spPr>
          <a:xfrm>
            <a:off x="4277360" y="3142406"/>
            <a:ext cx="7914640" cy="114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b="1" dirty="0">
                <a:latin typeface="+mn-ea"/>
              </a:rPr>
              <a:t>선생님</a:t>
            </a:r>
            <a:r>
              <a:rPr lang="en-US" altLang="ko-KR" sz="3000" dirty="0">
                <a:latin typeface="+mn-ea"/>
              </a:rPr>
              <a:t>: </a:t>
            </a:r>
            <a:r>
              <a:rPr lang="ko-KR" altLang="en-US" sz="3000" dirty="0">
                <a:latin typeface="+mn-ea"/>
              </a:rPr>
              <a:t>그래요</a:t>
            </a:r>
            <a:r>
              <a:rPr lang="en-US" altLang="ko-KR" sz="3000" dirty="0">
                <a:latin typeface="+mn-ea"/>
              </a:rPr>
              <a:t>? </a:t>
            </a:r>
            <a:r>
              <a:rPr lang="ko-KR" altLang="en-US" sz="3000" b="1" dirty="0">
                <a:solidFill>
                  <a:srgbClr val="FF0000"/>
                </a:solidFill>
                <a:latin typeface="+mn-ea"/>
              </a:rPr>
              <a:t>선생님과 달리 </a:t>
            </a:r>
            <a:r>
              <a:rPr lang="ko-KR" altLang="en-US" sz="3000" dirty="0">
                <a:latin typeface="+mn-ea"/>
              </a:rPr>
              <a:t>유진이는 아파트를 좋아하는군요</a:t>
            </a:r>
            <a:r>
              <a:rPr lang="en-US" altLang="ko-KR" sz="3000" dirty="0">
                <a:latin typeface="+mn-ea"/>
              </a:rPr>
              <a:t>.</a:t>
            </a:r>
            <a:r>
              <a:rPr lang="ko-KR" altLang="en-US" sz="3000" dirty="0">
                <a:latin typeface="+mn-ea"/>
              </a:rPr>
              <a:t>  </a:t>
            </a:r>
            <a:endParaRPr lang="en-US" sz="3000" dirty="0"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226B7-7E7F-47D2-B800-62FDC823F030}"/>
              </a:ext>
            </a:extLst>
          </p:cNvPr>
          <p:cNvSpPr txBox="1"/>
          <p:nvPr/>
        </p:nvSpPr>
        <p:spPr>
          <a:xfrm>
            <a:off x="1023664" y="4853337"/>
            <a:ext cx="10144673" cy="1359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600" b="1" dirty="0">
                <a:latin typeface="+mn-ea"/>
              </a:rPr>
              <a:t>전원 주택을 좋아하는 </a:t>
            </a:r>
            <a:r>
              <a:rPr lang="ko-KR" altLang="en-US" sz="3600" b="1" dirty="0">
                <a:solidFill>
                  <a:srgbClr val="FF0000"/>
                </a:solidFill>
                <a:latin typeface="+mn-ea"/>
              </a:rPr>
              <a:t>선생님과는 달리 </a:t>
            </a:r>
            <a:r>
              <a:rPr lang="ko-KR" altLang="en-US" sz="3600" b="1" dirty="0">
                <a:latin typeface="+mn-ea"/>
              </a:rPr>
              <a:t>유진이는 </a:t>
            </a:r>
            <a:endParaRPr lang="en-US" altLang="ko-KR" sz="36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ko-KR" altLang="en-US" sz="3600" b="1" dirty="0">
                <a:latin typeface="+mn-ea"/>
              </a:rPr>
              <a:t>아파트를 좋아해요</a:t>
            </a:r>
            <a:r>
              <a:rPr lang="en-US" altLang="ko-KR" sz="3600" b="1" dirty="0">
                <a:latin typeface="+mn-ea"/>
              </a:rPr>
              <a:t>.</a:t>
            </a:r>
            <a:endParaRPr lang="en-US" sz="3600" b="1" dirty="0">
              <a:latin typeface="+mn-ea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A0A7DC-1B15-4820-85A9-F14621BAE724}"/>
              </a:ext>
            </a:extLst>
          </p:cNvPr>
          <p:cNvGrpSpPr/>
          <p:nvPr/>
        </p:nvGrpSpPr>
        <p:grpSpPr>
          <a:xfrm>
            <a:off x="675727" y="1234422"/>
            <a:ext cx="3325450" cy="3546044"/>
            <a:chOff x="675727" y="1539222"/>
            <a:chExt cx="3325450" cy="3476948"/>
          </a:xfrm>
        </p:grpSpPr>
        <p:pic>
          <p:nvPicPr>
            <p:cNvPr id="11" name="Picture 6" descr="Dream house Icon of Line style - Available in SVG, PNG, EPS, AI ...">
              <a:extLst>
                <a:ext uri="{FF2B5EF4-FFF2-40B4-BE49-F238E27FC236}">
                  <a16:creationId xmlns:a16="http://schemas.microsoft.com/office/drawing/2014/main" id="{82C4472E-DC14-4253-8F48-18CC9F2E4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7" b="98667" l="3556" r="97333">
                          <a14:foregroundMark x1="34222" y1="35556" x2="35111" y2="35556"/>
                          <a14:foregroundMark x1="28444" y1="59111" x2="28444" y2="57778"/>
                          <a14:foregroundMark x1="40889" y1="60000" x2="40889" y2="59556"/>
                          <a14:foregroundMark x1="36444" y1="70667" x2="36444" y2="70667"/>
                          <a14:foregroundMark x1="8000" y1="83556" x2="8000" y2="83556"/>
                          <a14:foregroundMark x1="3556" y1="89778" x2="3556" y2="89778"/>
                          <a14:foregroundMark x1="32444" y1="92000" x2="32444" y2="92000"/>
                          <a14:foregroundMark x1="71556" y1="91556" x2="71556" y2="91556"/>
                          <a14:foregroundMark x1="73333" y1="95556" x2="73333" y2="95556"/>
                          <a14:foregroundMark x1="50222" y1="98667" x2="50222" y2="98667"/>
                          <a14:foregroundMark x1="67556" y1="65778" x2="67556" y2="65778"/>
                          <a14:foregroundMark x1="86222" y1="56444" x2="86222" y2="56444"/>
                          <a14:foregroundMark x1="91556" y1="42222" x2="91556" y2="42222"/>
                          <a14:foregroundMark x1="81778" y1="3111" x2="81778" y2="3111"/>
                          <a14:foregroundMark x1="97333" y1="16444" x2="97333" y2="16444"/>
                          <a14:foregroundMark x1="76444" y1="12444" x2="76889" y2="12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75" y="1539222"/>
              <a:ext cx="3267802" cy="326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AD847E-015A-44AB-A50E-69FDC16EB97E}"/>
                </a:ext>
              </a:extLst>
            </p:cNvPr>
            <p:cNvSpPr txBox="1"/>
            <p:nvPr/>
          </p:nvSpPr>
          <p:spPr>
            <a:xfrm>
              <a:off x="675727" y="4774747"/>
              <a:ext cx="1399637" cy="241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©iconfinder.com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59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EAE574-A683-4352-9794-002EE2A00206}"/>
              </a:ext>
            </a:extLst>
          </p:cNvPr>
          <p:cNvSpPr/>
          <p:nvPr/>
        </p:nvSpPr>
        <p:spPr>
          <a:xfrm>
            <a:off x="603158" y="296271"/>
            <a:ext cx="6986362" cy="664412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3200" b="1" dirty="0">
                <a:latin typeface="+mn-ea"/>
              </a:rPr>
              <a:t>Unit 01</a:t>
            </a:r>
            <a:r>
              <a:rPr lang="ko-KR" altLang="en-US" sz="3200" b="1" dirty="0">
                <a:latin typeface="+mn-ea"/>
              </a:rPr>
              <a:t> </a:t>
            </a:r>
            <a:r>
              <a:rPr lang="ko-KR" altLang="en-US" sz="3200" dirty="0">
                <a:latin typeface="+mn-ea"/>
              </a:rPr>
              <a:t>문법 </a:t>
            </a:r>
            <a:r>
              <a:rPr lang="en-US" altLang="ko-KR" sz="3200" dirty="0">
                <a:latin typeface="+mn-ea"/>
              </a:rPr>
              <a:t>2 -(</a:t>
            </a:r>
            <a:r>
              <a:rPr lang="ko-KR" altLang="en-US" sz="3200" dirty="0">
                <a:latin typeface="+mn-ea"/>
              </a:rPr>
              <a:t>ㄴ</a:t>
            </a:r>
            <a:r>
              <a:rPr lang="en-US" altLang="ko-KR" sz="3200" dirty="0">
                <a:latin typeface="+mn-ea"/>
              </a:rPr>
              <a:t>/</a:t>
            </a:r>
            <a:r>
              <a:rPr lang="ko-KR" altLang="en-US" sz="3200" dirty="0">
                <a:latin typeface="+mn-ea"/>
              </a:rPr>
              <a:t>는</a:t>
            </a:r>
            <a:r>
              <a:rPr lang="en-US" altLang="ko-KR" sz="3200" dirty="0">
                <a:latin typeface="+mn-ea"/>
              </a:rPr>
              <a:t>)</a:t>
            </a:r>
            <a:r>
              <a:rPr lang="ko-KR" altLang="en-US" sz="3200" dirty="0">
                <a:latin typeface="+mn-ea"/>
              </a:rPr>
              <a:t>다는 것이다 </a:t>
            </a:r>
            <a:endParaRPr lang="en-US" sz="3200" dirty="0">
              <a:latin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3D222-6016-4D4A-892B-95541565C4FE}"/>
              </a:ext>
            </a:extLst>
          </p:cNvPr>
          <p:cNvSpPr txBox="1"/>
          <p:nvPr/>
        </p:nvSpPr>
        <p:spPr>
          <a:xfrm>
            <a:off x="4602480" y="1208621"/>
            <a:ext cx="7599680" cy="3005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3200" dirty="0">
                <a:latin typeface="+mn-ea"/>
              </a:rPr>
              <a:t>19</a:t>
            </a:r>
            <a:r>
              <a:rPr lang="ko-KR" altLang="en-US" sz="3200" dirty="0">
                <a:latin typeface="+mn-ea"/>
              </a:rPr>
              <a:t>세기의 스위스나 독일 사진들을 보면 목조집을 많이 볼 수 있어요</a:t>
            </a:r>
            <a:r>
              <a:rPr lang="en-US" altLang="ko-KR" sz="3200" dirty="0">
                <a:latin typeface="+mn-ea"/>
              </a:rPr>
              <a:t>. </a:t>
            </a:r>
          </a:p>
          <a:p>
            <a:pPr>
              <a:lnSpc>
                <a:spcPct val="120000"/>
              </a:lnSpc>
            </a:pPr>
            <a:endParaRPr lang="en-US" altLang="ko-KR" sz="32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ko-KR" altLang="en-US" sz="3200" dirty="0">
                <a:latin typeface="+mn-ea"/>
              </a:rPr>
              <a:t>오래 전부터 이런 지역에서는 목조집을 많이 지었</a:t>
            </a:r>
            <a:r>
              <a:rPr lang="ko-KR" altLang="en-US" sz="3200" b="1" dirty="0">
                <a:solidFill>
                  <a:srgbClr val="FF0000"/>
                </a:solidFill>
                <a:latin typeface="+mn-ea"/>
              </a:rPr>
              <a:t>다는 것입니다</a:t>
            </a:r>
            <a:r>
              <a:rPr lang="en-US" altLang="ko-KR" sz="3200" dirty="0">
                <a:latin typeface="+mn-ea"/>
              </a:rPr>
              <a:t>. (-</a:t>
            </a:r>
            <a:r>
              <a:rPr lang="ko-KR" altLang="en-US" sz="3200" dirty="0">
                <a:latin typeface="+mn-ea"/>
              </a:rPr>
              <a:t>다는 것이다</a:t>
            </a:r>
            <a:r>
              <a:rPr lang="en-US" altLang="ko-KR" sz="3200" dirty="0">
                <a:latin typeface="+mn-ea"/>
              </a:rPr>
              <a:t>)</a:t>
            </a:r>
            <a:endParaRPr lang="en-US" sz="3200" dirty="0"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78B17-8510-4F7C-B675-ED7DEECBCBBC}"/>
              </a:ext>
            </a:extLst>
          </p:cNvPr>
          <p:cNvSpPr txBox="1"/>
          <p:nvPr/>
        </p:nvSpPr>
        <p:spPr>
          <a:xfrm>
            <a:off x="0" y="4765897"/>
            <a:ext cx="12192000" cy="1375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b="1" dirty="0">
                <a:latin typeface="+mn-ea"/>
              </a:rPr>
              <a:t>그래서 유럽 사람들은 나무집을 좋아</a:t>
            </a:r>
            <a:r>
              <a:rPr lang="ko-KR" altLang="en-US" sz="3600" b="1" dirty="0">
                <a:solidFill>
                  <a:srgbClr val="FF0000"/>
                </a:solidFill>
                <a:latin typeface="+mn-ea"/>
              </a:rPr>
              <a:t>한다는 것입니다</a:t>
            </a:r>
            <a:r>
              <a:rPr lang="en-US" altLang="ko-KR" sz="3600" b="1" dirty="0">
                <a:latin typeface="+mn-ea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3600" dirty="0">
                <a:latin typeface="+mn-ea"/>
              </a:rPr>
              <a:t>(</a:t>
            </a:r>
            <a:r>
              <a:rPr lang="ko-KR" altLang="en-US" sz="3600" dirty="0">
                <a:latin typeface="+mn-ea"/>
              </a:rPr>
              <a:t>좋아하 </a:t>
            </a:r>
            <a:r>
              <a:rPr lang="en-US" altLang="ko-KR" sz="3600" dirty="0">
                <a:latin typeface="+mn-ea"/>
              </a:rPr>
              <a:t>+ </a:t>
            </a:r>
            <a:r>
              <a:rPr lang="ko-KR" altLang="en-US" sz="3600" dirty="0">
                <a:latin typeface="+mn-ea"/>
              </a:rPr>
              <a:t>ㄴ다는 것이다</a:t>
            </a:r>
            <a:r>
              <a:rPr lang="en-US" altLang="ko-KR" sz="3600" dirty="0">
                <a:latin typeface="+mn-ea"/>
              </a:rPr>
              <a:t>)  </a:t>
            </a:r>
            <a:endParaRPr lang="en-US" sz="3600" dirty="0">
              <a:latin typeface="+mn-e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DA2E4D-ABA4-4480-B3A9-8E8EC7387269}"/>
              </a:ext>
            </a:extLst>
          </p:cNvPr>
          <p:cNvGrpSpPr/>
          <p:nvPr/>
        </p:nvGrpSpPr>
        <p:grpSpPr>
          <a:xfrm>
            <a:off x="603157" y="1281759"/>
            <a:ext cx="3952690" cy="3125293"/>
            <a:chOff x="603157" y="1313658"/>
            <a:chExt cx="3952690" cy="3125293"/>
          </a:xfrm>
        </p:grpSpPr>
        <p:pic>
          <p:nvPicPr>
            <p:cNvPr id="1026" name="Picture 2" descr="Half-timber work | architecture | Britannica">
              <a:extLst>
                <a:ext uri="{FF2B5EF4-FFF2-40B4-BE49-F238E27FC236}">
                  <a16:creationId xmlns:a16="http://schemas.microsoft.com/office/drawing/2014/main" id="{91FB1E7A-2C67-4B7A-98E7-5AD9FB32B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57" y="1313658"/>
              <a:ext cx="3906057" cy="2900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F8387C-F06D-4D4B-ACF5-3D39E7C7412F}"/>
                </a:ext>
              </a:extLst>
            </p:cNvPr>
            <p:cNvSpPr txBox="1"/>
            <p:nvPr/>
          </p:nvSpPr>
          <p:spPr>
            <a:xfrm>
              <a:off x="1328685" y="4192730"/>
              <a:ext cx="32271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/>
                <a:t>©Britannica.com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876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 A Vase On Monday – Lilacs | Eliza Waters">
            <a:extLst>
              <a:ext uri="{FF2B5EF4-FFF2-40B4-BE49-F238E27FC236}">
                <a16:creationId xmlns:a16="http://schemas.microsoft.com/office/drawing/2014/main" id="{4A079A10-457A-43B1-B637-5E193D586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121962" cy="618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42152B-88C2-4A9E-A088-DED155DA2A21}"/>
              </a:ext>
            </a:extLst>
          </p:cNvPr>
          <p:cNvSpPr/>
          <p:nvPr/>
        </p:nvSpPr>
        <p:spPr>
          <a:xfrm>
            <a:off x="316166" y="156872"/>
            <a:ext cx="6694234" cy="664412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3200" b="1" dirty="0">
                <a:latin typeface="+mn-ea"/>
              </a:rPr>
              <a:t>Unit 02</a:t>
            </a:r>
            <a:r>
              <a:rPr lang="ko-KR" altLang="en-US" sz="3200" dirty="0">
                <a:latin typeface="+mn-ea"/>
              </a:rPr>
              <a:t> 문법 </a:t>
            </a:r>
            <a:r>
              <a:rPr lang="en-US" altLang="ko-KR" sz="3200" dirty="0">
                <a:latin typeface="+mn-ea"/>
              </a:rPr>
              <a:t>1 -(</a:t>
            </a:r>
            <a:r>
              <a:rPr lang="ko-KR" altLang="en-US" sz="3200" dirty="0">
                <a:latin typeface="+mn-ea"/>
              </a:rPr>
              <a:t>으</a:t>
            </a:r>
            <a:r>
              <a:rPr lang="en-US" altLang="ko-KR" sz="3200" dirty="0">
                <a:latin typeface="+mn-ea"/>
              </a:rPr>
              <a:t>)</a:t>
            </a:r>
            <a:r>
              <a:rPr lang="ko-KR" altLang="en-US" sz="3200" dirty="0">
                <a:latin typeface="+mn-ea"/>
              </a:rPr>
              <a:t>ㄹ뿐더러</a:t>
            </a:r>
            <a:endParaRPr lang="en-US" sz="3200" dirty="0"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226B7-7E7F-47D2-B800-62FDC823F030}"/>
              </a:ext>
            </a:extLst>
          </p:cNvPr>
          <p:cNvSpPr txBox="1"/>
          <p:nvPr/>
        </p:nvSpPr>
        <p:spPr>
          <a:xfrm>
            <a:off x="4121963" y="3939304"/>
            <a:ext cx="8070038" cy="2246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600" b="1" dirty="0">
                <a:latin typeface="+mn-ea"/>
              </a:rPr>
              <a:t>괌은 낮 기온이 </a:t>
            </a:r>
            <a:r>
              <a:rPr lang="en-US" altLang="ko-KR" sz="3600" b="1" dirty="0">
                <a:latin typeface="+mn-ea"/>
              </a:rPr>
              <a:t>32</a:t>
            </a:r>
            <a:r>
              <a:rPr lang="ko-KR" altLang="en-US" sz="3600" b="1" dirty="0">
                <a:latin typeface="+mn-ea"/>
              </a:rPr>
              <a:t>도 이상으로 올라가지 </a:t>
            </a:r>
            <a:r>
              <a:rPr lang="ko-KR" altLang="en-US" sz="4800" b="1" dirty="0">
                <a:solidFill>
                  <a:srgbClr val="FF0000"/>
                </a:solidFill>
                <a:latin typeface="+mn-ea"/>
              </a:rPr>
              <a:t>않을뿐더러</a:t>
            </a:r>
            <a:r>
              <a:rPr lang="ko-KR" altLang="en-US" sz="3600" b="1" dirty="0">
                <a:latin typeface="+mn-ea"/>
              </a:rPr>
              <a:t> 밤 기온도 </a:t>
            </a:r>
            <a:r>
              <a:rPr lang="en-US" altLang="ko-KR" sz="3600" b="1" dirty="0">
                <a:latin typeface="+mn-ea"/>
              </a:rPr>
              <a:t>21</a:t>
            </a:r>
            <a:r>
              <a:rPr lang="ko-KR" altLang="en-US" sz="3600" b="1" dirty="0">
                <a:latin typeface="+mn-ea"/>
              </a:rPr>
              <a:t>도 이하로 떨어지지 않아요</a:t>
            </a:r>
            <a:r>
              <a:rPr lang="en-US" altLang="ko-KR" sz="3600" b="1" dirty="0">
                <a:latin typeface="+mn-ea"/>
              </a:rPr>
              <a:t>.</a:t>
            </a:r>
            <a:endParaRPr lang="en-US" sz="3200" b="1" dirty="0">
              <a:latin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7C3E4A-EC53-47FF-A7B5-A163723A6344}"/>
              </a:ext>
            </a:extLst>
          </p:cNvPr>
          <p:cNvSpPr txBox="1"/>
          <p:nvPr/>
        </p:nvSpPr>
        <p:spPr>
          <a:xfrm>
            <a:off x="4121963" y="1013740"/>
            <a:ext cx="8070038" cy="114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dirty="0">
                <a:solidFill>
                  <a:srgbClr val="00B050"/>
                </a:solidFill>
                <a:latin typeface="+mn-ea"/>
              </a:rPr>
              <a:t>제시카</a:t>
            </a:r>
            <a:r>
              <a:rPr lang="en-US" altLang="ko-KR" sz="3000" dirty="0">
                <a:solidFill>
                  <a:srgbClr val="00B050"/>
                </a:solidFill>
                <a:latin typeface="+mn-ea"/>
              </a:rPr>
              <a:t>: </a:t>
            </a:r>
            <a:r>
              <a:rPr lang="ko-KR" altLang="en-US" sz="3000" dirty="0">
                <a:solidFill>
                  <a:srgbClr val="00B050"/>
                </a:solidFill>
                <a:latin typeface="+mn-ea"/>
              </a:rPr>
              <a:t>선생님</a:t>
            </a:r>
            <a:r>
              <a:rPr lang="en-US" altLang="ko-KR" sz="3000" dirty="0">
                <a:solidFill>
                  <a:srgbClr val="00B050"/>
                </a:solidFill>
                <a:latin typeface="+mn-ea"/>
              </a:rPr>
              <a:t>, </a:t>
            </a:r>
            <a:r>
              <a:rPr lang="ko-KR" altLang="en-US" sz="3000" dirty="0">
                <a:solidFill>
                  <a:srgbClr val="00B050"/>
                </a:solidFill>
                <a:latin typeface="+mn-ea"/>
              </a:rPr>
              <a:t>이게 무슨 꽃이에요</a:t>
            </a:r>
            <a:r>
              <a:rPr lang="en-US" altLang="ko-KR" sz="3000" dirty="0">
                <a:solidFill>
                  <a:srgbClr val="00B050"/>
                </a:solidFill>
                <a:latin typeface="+mn-ea"/>
              </a:rPr>
              <a:t>? </a:t>
            </a:r>
            <a:r>
              <a:rPr lang="ko-KR" altLang="en-US" sz="3000" dirty="0">
                <a:solidFill>
                  <a:srgbClr val="00B050"/>
                </a:solidFill>
                <a:latin typeface="+mn-ea"/>
              </a:rPr>
              <a:t>예쁘고 향기도 좋아요</a:t>
            </a:r>
            <a:r>
              <a:rPr lang="en-US" altLang="ko-KR" sz="3000" dirty="0">
                <a:solidFill>
                  <a:srgbClr val="00B050"/>
                </a:solidFill>
                <a:latin typeface="+mn-ea"/>
              </a:rPr>
              <a:t>.</a:t>
            </a:r>
            <a:endParaRPr lang="en-US" sz="3000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69E5B-C4B5-442F-A739-037A619F7408}"/>
              </a:ext>
            </a:extLst>
          </p:cNvPr>
          <p:cNvSpPr txBox="1"/>
          <p:nvPr/>
        </p:nvSpPr>
        <p:spPr>
          <a:xfrm>
            <a:off x="4121962" y="2225621"/>
            <a:ext cx="7898865" cy="114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b="1" dirty="0">
                <a:latin typeface="+mn-ea"/>
              </a:rPr>
              <a:t>선생님</a:t>
            </a:r>
            <a:r>
              <a:rPr lang="en-US" altLang="ko-KR" sz="3000" dirty="0">
                <a:latin typeface="+mn-ea"/>
              </a:rPr>
              <a:t>: </a:t>
            </a:r>
            <a:r>
              <a:rPr lang="ko-KR" altLang="en-US" sz="3000" dirty="0">
                <a:latin typeface="+mn-ea"/>
              </a:rPr>
              <a:t>맞아요</a:t>
            </a:r>
            <a:r>
              <a:rPr lang="en-US" altLang="ko-KR" sz="3000" dirty="0">
                <a:latin typeface="+mn-ea"/>
              </a:rPr>
              <a:t>. </a:t>
            </a:r>
            <a:r>
              <a:rPr lang="ko-KR" altLang="en-US" sz="3000" dirty="0">
                <a:latin typeface="+mn-ea"/>
              </a:rPr>
              <a:t>라일락은 </a:t>
            </a:r>
            <a:r>
              <a:rPr lang="ko-KR" altLang="en-US" sz="3000" b="1" dirty="0">
                <a:solidFill>
                  <a:srgbClr val="FF0000"/>
                </a:solidFill>
                <a:latin typeface="+mn-ea"/>
              </a:rPr>
              <a:t>예쁠뿐더러</a:t>
            </a:r>
            <a:r>
              <a:rPr lang="ko-KR" altLang="en-US" sz="3000" dirty="0">
                <a:latin typeface="+mn-ea"/>
              </a:rPr>
              <a:t> 향기도 아주 좋아요</a:t>
            </a:r>
            <a:r>
              <a:rPr lang="en-US" altLang="ko-KR" sz="3000" dirty="0">
                <a:latin typeface="+mn-ea"/>
              </a:rPr>
              <a:t>.</a:t>
            </a:r>
            <a:endParaRPr lang="en-US" sz="3000" dirty="0"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D04605-2AAA-465E-9A84-BCCE761A6D8C}"/>
              </a:ext>
            </a:extLst>
          </p:cNvPr>
          <p:cNvSpPr txBox="1"/>
          <p:nvPr/>
        </p:nvSpPr>
        <p:spPr>
          <a:xfrm>
            <a:off x="618823" y="5952391"/>
            <a:ext cx="25608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©elizawaters.com</a:t>
            </a:r>
          </a:p>
        </p:txBody>
      </p:sp>
    </p:spTree>
    <p:extLst>
      <p:ext uri="{BB962C8B-B14F-4D97-AF65-F5344CB8AC3E}">
        <p14:creationId xmlns:p14="http://schemas.microsoft.com/office/powerpoint/2010/main" val="3731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EAE574-A683-4352-9794-002EE2A00206}"/>
              </a:ext>
            </a:extLst>
          </p:cNvPr>
          <p:cNvSpPr/>
          <p:nvPr/>
        </p:nvSpPr>
        <p:spPr>
          <a:xfrm>
            <a:off x="603158" y="296271"/>
            <a:ext cx="6254842" cy="664412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3200" b="1" dirty="0">
                <a:latin typeface="+mn-ea"/>
              </a:rPr>
              <a:t>Unit 02</a:t>
            </a:r>
            <a:r>
              <a:rPr lang="ko-KR" altLang="en-US" sz="3200" b="1" dirty="0">
                <a:latin typeface="+mn-ea"/>
              </a:rPr>
              <a:t> </a:t>
            </a:r>
            <a:r>
              <a:rPr lang="ko-KR" altLang="en-US" sz="3200" dirty="0">
                <a:latin typeface="+mn-ea"/>
              </a:rPr>
              <a:t>문법 </a:t>
            </a:r>
            <a:r>
              <a:rPr lang="en-US" altLang="ko-KR" sz="3200" dirty="0">
                <a:latin typeface="+mn-ea"/>
              </a:rPr>
              <a:t>2 -</a:t>
            </a:r>
            <a:r>
              <a:rPr lang="ko-KR" altLang="en-US" sz="3200" dirty="0">
                <a:latin typeface="+mn-ea"/>
              </a:rPr>
              <a:t>은</a:t>
            </a:r>
            <a:r>
              <a:rPr lang="en-US" altLang="ko-KR" sz="3200" dirty="0">
                <a:latin typeface="+mn-ea"/>
              </a:rPr>
              <a:t>/</a:t>
            </a:r>
            <a:r>
              <a:rPr lang="ko-KR" altLang="en-US" sz="3200" dirty="0">
                <a:latin typeface="+mn-ea"/>
              </a:rPr>
              <a:t>는 </a:t>
            </a:r>
            <a:r>
              <a:rPr lang="en-US" altLang="ko-KR" sz="3200" dirty="0">
                <a:latin typeface="+mn-ea"/>
              </a:rPr>
              <a:t>…</a:t>
            </a:r>
            <a:r>
              <a:rPr lang="ko-KR" altLang="en-US" sz="3200" dirty="0">
                <a:latin typeface="+mn-ea"/>
              </a:rPr>
              <a:t>대로</a:t>
            </a:r>
            <a:endParaRPr lang="en-US" sz="3200" dirty="0"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78B17-8510-4F7C-B675-ED7DEECBCBBC}"/>
              </a:ext>
            </a:extLst>
          </p:cNvPr>
          <p:cNvSpPr txBox="1"/>
          <p:nvPr/>
        </p:nvSpPr>
        <p:spPr>
          <a:xfrm>
            <a:off x="-4470" y="5191710"/>
            <a:ext cx="12192000" cy="991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5400" b="1" dirty="0">
                <a:solidFill>
                  <a:srgbClr val="FF0000"/>
                </a:solidFill>
                <a:latin typeface="+mn-ea"/>
              </a:rPr>
              <a:t>저는 저대로 </a:t>
            </a:r>
            <a:r>
              <a:rPr lang="ko-KR" altLang="en-US" sz="3600" b="1" dirty="0">
                <a:latin typeface="+mn-ea"/>
              </a:rPr>
              <a:t>생각이 있단 말이에요</a:t>
            </a:r>
            <a:r>
              <a:rPr lang="en-US" altLang="ko-KR" sz="3600" b="1" dirty="0">
                <a:latin typeface="+mn-ea"/>
              </a:rPr>
              <a:t>.</a:t>
            </a:r>
            <a:endParaRPr lang="en-US" altLang="ko-KR" sz="4000" b="1" dirty="0">
              <a:latin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09910A-5159-4410-9C7C-84A0066ABE45}"/>
              </a:ext>
            </a:extLst>
          </p:cNvPr>
          <p:cNvSpPr txBox="1"/>
          <p:nvPr/>
        </p:nvSpPr>
        <p:spPr>
          <a:xfrm>
            <a:off x="5171440" y="1105598"/>
            <a:ext cx="7020560" cy="114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b="1" dirty="0">
                <a:solidFill>
                  <a:srgbClr val="00B050"/>
                </a:solidFill>
                <a:latin typeface="+mn-ea"/>
              </a:rPr>
              <a:t>알렉스</a:t>
            </a:r>
            <a:r>
              <a:rPr lang="en-US" altLang="ko-KR" sz="3000" dirty="0">
                <a:solidFill>
                  <a:srgbClr val="00B050"/>
                </a:solidFill>
                <a:latin typeface="+mn-ea"/>
              </a:rPr>
              <a:t>: </a:t>
            </a:r>
            <a:r>
              <a:rPr lang="ko-KR" altLang="en-US" sz="3000" dirty="0">
                <a:solidFill>
                  <a:srgbClr val="00B050"/>
                </a:solidFill>
                <a:latin typeface="+mn-ea"/>
              </a:rPr>
              <a:t>선생님</a:t>
            </a:r>
            <a:r>
              <a:rPr lang="en-US" altLang="ko-KR" sz="3000" dirty="0">
                <a:solidFill>
                  <a:srgbClr val="00B050"/>
                </a:solidFill>
                <a:latin typeface="+mn-ea"/>
              </a:rPr>
              <a:t>, </a:t>
            </a:r>
            <a:r>
              <a:rPr lang="ko-KR" altLang="en-US" sz="3000" dirty="0">
                <a:solidFill>
                  <a:srgbClr val="00B050"/>
                </a:solidFill>
                <a:latin typeface="+mn-ea"/>
              </a:rPr>
              <a:t>부모님이랑 가끔 말이 잘 안 통할 때가 있어요</a:t>
            </a:r>
            <a:r>
              <a:rPr lang="en-US" altLang="ko-KR" sz="3000" dirty="0">
                <a:solidFill>
                  <a:srgbClr val="00B050"/>
                </a:solidFill>
                <a:latin typeface="+mn-ea"/>
              </a:rPr>
              <a:t>.</a:t>
            </a:r>
            <a:endParaRPr lang="en-US" sz="3000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38F90C-D897-4B3D-980A-2B0DD914A69F}"/>
              </a:ext>
            </a:extLst>
          </p:cNvPr>
          <p:cNvSpPr txBox="1"/>
          <p:nvPr/>
        </p:nvSpPr>
        <p:spPr>
          <a:xfrm>
            <a:off x="5171440" y="2262012"/>
            <a:ext cx="7020560" cy="2810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b="1" dirty="0">
                <a:latin typeface="+mn-ea"/>
              </a:rPr>
              <a:t>선생님</a:t>
            </a:r>
            <a:r>
              <a:rPr lang="en-US" altLang="ko-KR" sz="3000" dirty="0">
                <a:latin typeface="+mn-ea"/>
              </a:rPr>
              <a:t>: </a:t>
            </a:r>
            <a:r>
              <a:rPr lang="ko-KR" altLang="en-US" sz="3000" dirty="0">
                <a:latin typeface="+mn-ea"/>
              </a:rPr>
              <a:t>아마 그럴 거야</a:t>
            </a:r>
            <a:r>
              <a:rPr lang="en-US" altLang="ko-KR" sz="3000" dirty="0">
                <a:latin typeface="+mn-ea"/>
              </a:rPr>
              <a:t>. </a:t>
            </a:r>
            <a:r>
              <a:rPr lang="en-US" altLang="ko-KR" sz="3000" b="1" dirty="0">
                <a:solidFill>
                  <a:srgbClr val="FF0000"/>
                </a:solidFill>
                <a:latin typeface="+mn-ea"/>
              </a:rPr>
              <a:t>10</a:t>
            </a:r>
            <a:r>
              <a:rPr lang="ko-KR" altLang="en-US" sz="3000" b="1" dirty="0">
                <a:solidFill>
                  <a:srgbClr val="FF0000"/>
                </a:solidFill>
                <a:latin typeface="+mn-ea"/>
              </a:rPr>
              <a:t>대는 </a:t>
            </a:r>
            <a:r>
              <a:rPr lang="en-US" altLang="ko-KR" sz="3000" b="1" dirty="0">
                <a:solidFill>
                  <a:srgbClr val="FF0000"/>
                </a:solidFill>
                <a:latin typeface="+mn-ea"/>
              </a:rPr>
              <a:t>10</a:t>
            </a:r>
            <a:r>
              <a:rPr lang="ko-KR" altLang="en-US" sz="3000" b="1" dirty="0">
                <a:solidFill>
                  <a:srgbClr val="FF0000"/>
                </a:solidFill>
                <a:latin typeface="+mn-ea"/>
              </a:rPr>
              <a:t>대대로</a:t>
            </a:r>
            <a:r>
              <a:rPr lang="en-US" altLang="ko-KR" sz="3000" dirty="0">
                <a:latin typeface="+mn-ea"/>
              </a:rPr>
              <a:t>, </a:t>
            </a:r>
            <a:r>
              <a:rPr lang="ko-KR" altLang="en-US" sz="3000" b="1" dirty="0">
                <a:solidFill>
                  <a:srgbClr val="FF0000"/>
                </a:solidFill>
                <a:latin typeface="+mn-ea"/>
              </a:rPr>
              <a:t>부모님 세대는 부모님 세대대로 </a:t>
            </a:r>
            <a:r>
              <a:rPr lang="ko-KR" altLang="en-US" sz="3000" dirty="0">
                <a:latin typeface="+mn-ea"/>
              </a:rPr>
              <a:t>중요하게 생각하는 게 다르니까</a:t>
            </a:r>
            <a:r>
              <a:rPr lang="en-US" altLang="ko-KR" sz="3000" dirty="0">
                <a:latin typeface="+mn-ea"/>
              </a:rPr>
              <a:t>. </a:t>
            </a:r>
            <a:r>
              <a:rPr lang="ko-KR" altLang="en-US" sz="3000" dirty="0">
                <a:latin typeface="+mn-ea"/>
              </a:rPr>
              <a:t>부모님 입장에서 한번 생각해 보려고 노력하면 어떨까</a:t>
            </a:r>
            <a:r>
              <a:rPr lang="en-US" altLang="ko-KR" sz="3000" dirty="0">
                <a:latin typeface="+mn-ea"/>
              </a:rPr>
              <a:t>?</a:t>
            </a:r>
            <a:endParaRPr lang="en-US" sz="3000" dirty="0">
              <a:latin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6DE689-4083-4726-AF63-75B50282C8E0}"/>
              </a:ext>
            </a:extLst>
          </p:cNvPr>
          <p:cNvGrpSpPr/>
          <p:nvPr/>
        </p:nvGrpSpPr>
        <p:grpSpPr>
          <a:xfrm>
            <a:off x="310490" y="2254246"/>
            <a:ext cx="4699935" cy="2858132"/>
            <a:chOff x="310490" y="2254246"/>
            <a:chExt cx="4699935" cy="28581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8CCBEF-5437-42CE-B6AC-985BB33802B1}"/>
                </a:ext>
              </a:extLst>
            </p:cNvPr>
            <p:cNvSpPr txBox="1"/>
            <p:nvPr/>
          </p:nvSpPr>
          <p:spPr>
            <a:xfrm>
              <a:off x="310490" y="4866157"/>
              <a:ext cx="25608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©theartof.com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5DEE5E6E-F3A4-4D51-B984-FEBBB27280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490" y="2254246"/>
              <a:ext cx="4699935" cy="2643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073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42152B-88C2-4A9E-A088-DED155DA2A21}"/>
              </a:ext>
            </a:extLst>
          </p:cNvPr>
          <p:cNvSpPr/>
          <p:nvPr/>
        </p:nvSpPr>
        <p:spPr>
          <a:xfrm>
            <a:off x="538621" y="130462"/>
            <a:ext cx="7781354" cy="664412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3200" b="1" dirty="0">
                <a:latin typeface="+mn-ea"/>
              </a:rPr>
              <a:t>Unit 03</a:t>
            </a:r>
            <a:r>
              <a:rPr lang="ko-KR" altLang="en-US" sz="3200" b="1" dirty="0">
                <a:latin typeface="+mn-ea"/>
              </a:rPr>
              <a:t> </a:t>
            </a:r>
            <a:r>
              <a:rPr lang="ko-KR" altLang="en-US" sz="3200" dirty="0">
                <a:latin typeface="+mn-ea"/>
              </a:rPr>
              <a:t>문법 </a:t>
            </a:r>
            <a:r>
              <a:rPr lang="en-US" altLang="ko-KR" sz="3200" dirty="0">
                <a:latin typeface="+mn-ea"/>
              </a:rPr>
              <a:t>1 -(</a:t>
            </a:r>
            <a:r>
              <a:rPr lang="ko-KR" altLang="en-US" sz="3200" dirty="0">
                <a:latin typeface="+mn-ea"/>
              </a:rPr>
              <a:t>으</a:t>
            </a:r>
            <a:r>
              <a:rPr lang="en-US" altLang="ko-KR" sz="3200" dirty="0">
                <a:latin typeface="+mn-ea"/>
              </a:rPr>
              <a:t>)</a:t>
            </a:r>
            <a:r>
              <a:rPr lang="ko-KR" altLang="en-US" sz="3200" dirty="0">
                <a:latin typeface="+mn-ea"/>
              </a:rPr>
              <a:t>니만큼</a:t>
            </a:r>
            <a:r>
              <a:rPr lang="en-US" altLang="ko-KR" sz="3200" dirty="0">
                <a:latin typeface="+mn-ea"/>
              </a:rPr>
              <a:t>/</a:t>
            </a:r>
            <a:r>
              <a:rPr lang="ko-KR" altLang="en-US" sz="3200" dirty="0">
                <a:latin typeface="+mn-ea"/>
              </a:rPr>
              <a:t>느니만큼</a:t>
            </a:r>
            <a:endParaRPr lang="en-US" sz="3200" dirty="0"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226B7-7E7F-47D2-B800-62FDC823F030}"/>
              </a:ext>
            </a:extLst>
          </p:cNvPr>
          <p:cNvSpPr txBox="1"/>
          <p:nvPr/>
        </p:nvSpPr>
        <p:spPr>
          <a:xfrm>
            <a:off x="-1" y="4894681"/>
            <a:ext cx="12192001" cy="891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b="1" dirty="0">
                <a:latin typeface="+mn-ea"/>
              </a:rPr>
              <a:t>에너지 자원이 무한하지 </a:t>
            </a:r>
            <a:r>
              <a:rPr lang="ko-KR" altLang="en-US" sz="4800" b="1" dirty="0">
                <a:solidFill>
                  <a:srgbClr val="FF0000"/>
                </a:solidFill>
                <a:latin typeface="+mn-ea"/>
              </a:rPr>
              <a:t>않으니만큼</a:t>
            </a:r>
            <a:r>
              <a:rPr lang="ko-KR" altLang="en-US" sz="3600" b="1" dirty="0">
                <a:latin typeface="+mn-ea"/>
              </a:rPr>
              <a:t> 모두 노력해야죠</a:t>
            </a:r>
            <a:r>
              <a:rPr lang="en-US" altLang="ko-KR" sz="3600" b="1" dirty="0">
                <a:latin typeface="+mn-ea"/>
              </a:rPr>
              <a:t>.</a:t>
            </a:r>
            <a:endParaRPr lang="en-US" sz="3200" b="1" dirty="0">
              <a:latin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7C3E4A-EC53-47FF-A7B5-A163723A6344}"/>
              </a:ext>
            </a:extLst>
          </p:cNvPr>
          <p:cNvSpPr txBox="1"/>
          <p:nvPr/>
        </p:nvSpPr>
        <p:spPr>
          <a:xfrm>
            <a:off x="538621" y="2160352"/>
            <a:ext cx="8070038" cy="59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dirty="0">
                <a:solidFill>
                  <a:srgbClr val="00B050"/>
                </a:solidFill>
                <a:latin typeface="+mn-ea"/>
              </a:rPr>
              <a:t>조쉬</a:t>
            </a:r>
            <a:r>
              <a:rPr lang="en-US" altLang="ko-KR" sz="3000" dirty="0">
                <a:solidFill>
                  <a:srgbClr val="00B050"/>
                </a:solidFill>
                <a:latin typeface="+mn-ea"/>
              </a:rPr>
              <a:t>: </a:t>
            </a:r>
            <a:r>
              <a:rPr lang="ko-KR" altLang="en-US" sz="3000" dirty="0">
                <a:solidFill>
                  <a:srgbClr val="00B050"/>
                </a:solidFill>
                <a:latin typeface="+mn-ea"/>
              </a:rPr>
              <a:t>에너지를 아껴 써야 돼요</a:t>
            </a:r>
            <a:r>
              <a:rPr lang="en-US" altLang="ko-KR" sz="3000" dirty="0">
                <a:solidFill>
                  <a:srgbClr val="00B050"/>
                </a:solidFill>
                <a:latin typeface="+mn-ea"/>
              </a:rPr>
              <a:t>.</a:t>
            </a:r>
            <a:endParaRPr lang="en-US" sz="3000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69E5B-C4B5-442F-A739-037A619F7408}"/>
              </a:ext>
            </a:extLst>
          </p:cNvPr>
          <p:cNvSpPr txBox="1"/>
          <p:nvPr/>
        </p:nvSpPr>
        <p:spPr>
          <a:xfrm>
            <a:off x="538621" y="984568"/>
            <a:ext cx="8434348" cy="114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b="1" dirty="0">
                <a:latin typeface="+mn-ea"/>
              </a:rPr>
              <a:t>선생님</a:t>
            </a:r>
            <a:r>
              <a:rPr lang="en-US" altLang="ko-KR" sz="3000" dirty="0">
                <a:latin typeface="+mn-ea"/>
              </a:rPr>
              <a:t>: </a:t>
            </a:r>
            <a:r>
              <a:rPr lang="ko-KR" altLang="en-US" sz="3000" dirty="0">
                <a:latin typeface="+mn-ea"/>
              </a:rPr>
              <a:t>자원 고갈 문제에 대응하기 위해 우리가 할 수 있는 일은 뭐가 있을까요</a:t>
            </a:r>
            <a:r>
              <a:rPr lang="en-US" altLang="ko-KR" sz="3000" dirty="0">
                <a:latin typeface="+mn-ea"/>
              </a:rPr>
              <a:t>?</a:t>
            </a:r>
            <a:endParaRPr lang="en-US" sz="3000" dirty="0">
              <a:latin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A37CA-55DB-4100-A237-0C321338FF3A}"/>
              </a:ext>
            </a:extLst>
          </p:cNvPr>
          <p:cNvSpPr txBox="1"/>
          <p:nvPr/>
        </p:nvSpPr>
        <p:spPr>
          <a:xfrm>
            <a:off x="538621" y="2795268"/>
            <a:ext cx="8434348" cy="114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000" b="1" dirty="0">
                <a:latin typeface="+mn-ea"/>
              </a:rPr>
              <a:t>선생님</a:t>
            </a:r>
            <a:r>
              <a:rPr lang="en-US" altLang="ko-KR" sz="3000" dirty="0">
                <a:latin typeface="+mn-ea"/>
              </a:rPr>
              <a:t>: </a:t>
            </a:r>
            <a:r>
              <a:rPr lang="ko-KR" altLang="en-US" sz="3000" dirty="0">
                <a:latin typeface="+mn-ea"/>
              </a:rPr>
              <a:t>네</a:t>
            </a:r>
            <a:r>
              <a:rPr lang="en-US" altLang="ko-KR" sz="3000" dirty="0">
                <a:latin typeface="+mn-ea"/>
              </a:rPr>
              <a:t>, </a:t>
            </a:r>
            <a:r>
              <a:rPr lang="ko-KR" altLang="en-US" sz="3000" dirty="0">
                <a:latin typeface="+mn-ea"/>
              </a:rPr>
              <a:t>자원 고갈 문제가 </a:t>
            </a:r>
            <a:r>
              <a:rPr lang="ko-KR" altLang="en-US" sz="3000" b="1" dirty="0">
                <a:solidFill>
                  <a:srgbClr val="FF0000"/>
                </a:solidFill>
                <a:latin typeface="+mn-ea"/>
              </a:rPr>
              <a:t>심각하니만큼</a:t>
            </a:r>
            <a:r>
              <a:rPr lang="ko-KR" altLang="en-US" sz="3000" dirty="0">
                <a:latin typeface="+mn-ea"/>
              </a:rPr>
              <a:t> 모든 사람들이 에너지 절약을 실천해야 해요</a:t>
            </a:r>
            <a:r>
              <a:rPr lang="en-US" altLang="ko-KR" sz="3000" dirty="0">
                <a:latin typeface="+mn-ea"/>
              </a:rPr>
              <a:t>.</a:t>
            </a:r>
            <a:endParaRPr lang="en-US" sz="3000" dirty="0">
              <a:latin typeface="+mn-e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E8FAAA-C871-4359-8B7B-ADEE0D9B9813}"/>
              </a:ext>
            </a:extLst>
          </p:cNvPr>
          <p:cNvGrpSpPr/>
          <p:nvPr/>
        </p:nvGrpSpPr>
        <p:grpSpPr>
          <a:xfrm>
            <a:off x="9147280" y="882141"/>
            <a:ext cx="2773831" cy="3151072"/>
            <a:chOff x="8740143" y="21739"/>
            <a:chExt cx="2773831" cy="3151072"/>
          </a:xfrm>
        </p:grpSpPr>
        <p:pic>
          <p:nvPicPr>
            <p:cNvPr id="13" name="Picture 2" descr="Free Teacher Speaking Cliparts, Download Free Clip Art, Free Clip ...">
              <a:extLst>
                <a:ext uri="{FF2B5EF4-FFF2-40B4-BE49-F238E27FC236}">
                  <a16:creationId xmlns:a16="http://schemas.microsoft.com/office/drawing/2014/main" id="{7D6839B9-218A-4C4D-A363-8661E670A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0143" y="21739"/>
              <a:ext cx="2773831" cy="3151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9A98D3-F823-4B59-8EB9-B7233F935A35}"/>
                </a:ext>
              </a:extLst>
            </p:cNvPr>
            <p:cNvSpPr txBox="1"/>
            <p:nvPr/>
          </p:nvSpPr>
          <p:spPr>
            <a:xfrm rot="4222828">
              <a:off x="9981076" y="1415440"/>
              <a:ext cx="25608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©clipart-library.com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19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5023</TotalTime>
  <Words>1082</Words>
  <Application>Microsoft Office PowerPoint</Application>
  <PresentationFormat>Widescreen</PresentationFormat>
  <Paragraphs>149</Paragraphs>
  <Slides>21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..</vt:lpstr>
      <vt:lpstr>hurme_no2-webfont</vt:lpstr>
      <vt:lpstr>맑은 고딕</vt:lpstr>
      <vt:lpstr>Arial</vt:lpstr>
      <vt:lpstr>Calibri</vt:lpstr>
      <vt:lpstr>Wingdings</vt:lpstr>
      <vt:lpstr>1_Office Theme</vt:lpstr>
      <vt:lpstr>     재외동포를 위한 한국어(영어권)   6-1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재외동포를 위한 한국어(영어권) 6-1 Unit 02</dc:title>
  <dc:creator>Grace Euna Ko</dc:creator>
  <cp:lastModifiedBy>Hyunkyu Yi</cp:lastModifiedBy>
  <cp:revision>375</cp:revision>
  <dcterms:created xsi:type="dcterms:W3CDTF">2020-04-18T22:55:50Z</dcterms:created>
  <dcterms:modified xsi:type="dcterms:W3CDTF">2020-06-30T22:38:07Z</dcterms:modified>
</cp:coreProperties>
</file>